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x="18288000" cy="10287000"/>
  <p:notesSz cx="6858000" cy="9144000"/>
  <p:embeddedFontLst>
    <p:embeddedFont>
      <p:font typeface="Cooper Hewitt Bold" charset="1" panose="00000000000000000000"/>
      <p:regular r:id="rId83"/>
    </p:embeddedFont>
    <p:embeddedFont>
      <p:font typeface="Cooper Hewitt" charset="1" panose="00000000000000000000"/>
      <p:regular r:id="rId84"/>
    </p:embeddedFont>
    <p:embeddedFont>
      <p:font typeface="DM Sans Bold" charset="1" panose="00000000000000000000"/>
      <p:regular r:id="rId85"/>
    </p:embeddedFont>
    <p:embeddedFont>
      <p:font typeface="DM Sans" charset="1" panose="00000000000000000000"/>
      <p:regular r:id="rId86"/>
    </p:embeddedFont>
    <p:embeddedFont>
      <p:font typeface="Cooper Hewitt Bold Italics" charset="1" panose="00000000000000000000"/>
      <p:regular r:id="rId87"/>
    </p:embeddedFont>
    <p:embeddedFont>
      <p:font typeface="Open Sans Bold" charset="1" panose="00000000000000000000"/>
      <p:regular r:id="rId88"/>
    </p:embeddedFont>
    <p:embeddedFont>
      <p:font typeface="DM Sans Bold Italics" charset="1" panose="00000000000000000000"/>
      <p:regular r:id="rId8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89" Target="fonts/font89.fntdata" Type="http://schemas.openxmlformats.org/officeDocument/2006/relationships/font"/><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57.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 Id="rId8" Target="../media/image6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6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4.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5.png" Type="http://schemas.openxmlformats.org/officeDocument/2006/relationships/image"/><Relationship Id="rId5" Target="../media/image66.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 Id="rId6" Target="https://pt.wikipedia.org/wiki/Componente_eletr%C3%B4nico" TargetMode="External" Type="http://schemas.openxmlformats.org/officeDocument/2006/relationships/hyperlink"/><Relationship Id="rId7" Target="https://pt.wikipedia.org/wiki/Fonte_de_alimenta%C3%A7%C3%A3o" TargetMode="External" Type="http://schemas.openxmlformats.org/officeDocument/2006/relationships/hyperlink"/><Relationship Id="rId8" Target="https://pt.wikipedia.org/wiki/Software" TargetMode="External" Type="http://schemas.openxmlformats.org/officeDocument/2006/relationships/hyperlink"/></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9.png" Type="http://schemas.openxmlformats.org/officeDocument/2006/relationships/image"/><Relationship Id="rId5" Target="../media/image7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1.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1.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2.png" Type="http://schemas.openxmlformats.org/officeDocument/2006/relationships/image"/><Relationship Id="rId5" Target="../media/image73.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4.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5.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6.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7.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8.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9.png" Type="http://schemas.openxmlformats.org/officeDocument/2006/relationships/image"/><Relationship Id="rId5" Target="../media/image80.png" Type="http://schemas.openxmlformats.org/officeDocument/2006/relationships/image"/><Relationship Id="rId6" Target="../media/image13.png" Type="http://schemas.openxmlformats.org/officeDocument/2006/relationships/image"/><Relationship Id="rId7" Target="../media/image81.png" Type="http://schemas.openxmlformats.org/officeDocument/2006/relationships/image"/><Relationship Id="rId8" Target="../media/image82.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4.png" Type="http://schemas.openxmlformats.org/officeDocument/2006/relationships/image"/><Relationship Id="rId5" Target="../media/image8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84.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5.png" Type="http://schemas.openxmlformats.org/officeDocument/2006/relationships/image"/><Relationship Id="rId5" Target="../media/image86.png" Type="http://schemas.openxmlformats.org/officeDocument/2006/relationships/image"/><Relationship Id="rId6" Target="../media/image87.svg" Type="http://schemas.openxmlformats.org/officeDocument/2006/relationships/image"/><Relationship Id="rId7" Target="../media/image88.png" Type="http://schemas.openxmlformats.org/officeDocument/2006/relationships/image"/><Relationship Id="rId8" Target="../media/image89.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0.png" Type="http://schemas.openxmlformats.org/officeDocument/2006/relationships/image"/><Relationship Id="rId5" Target="../media/image91.svg" Type="http://schemas.openxmlformats.org/officeDocument/2006/relationships/image"/><Relationship Id="rId6" Target="../media/image92.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s://pt.wikipedia.org/wiki/Nibble" TargetMode="External" Type="http://schemas.openxmlformats.org/officeDocument/2006/relationships/hyperlink"/><Relationship Id="rId5" Target="../media/image93.png" Type="http://schemas.openxmlformats.org/officeDocument/2006/relationships/image"/><Relationship Id="rId6" Target="../media/image94.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5.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6.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7.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8.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9.png" Type="http://schemas.openxmlformats.org/officeDocument/2006/relationships/image"/><Relationship Id="rId5" Target="../media/image10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2.png" Type="http://schemas.openxmlformats.org/officeDocument/2006/relationships/image"/><Relationship Id="rId5" Target="../media/image103.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4.png" Type="http://schemas.openxmlformats.org/officeDocument/2006/relationships/image"/><Relationship Id="rId5" Target="../media/image105.svg" Type="http://schemas.openxmlformats.org/officeDocument/2006/relationships/image"/><Relationship Id="rId6" Target="https://www.ime.usp.br/~pf/algoritmos/apend/preprocessor.html#macro" TargetMode="External" Type="http://schemas.openxmlformats.org/officeDocument/2006/relationships/hyperlink"/><Relationship Id="rId7" Target="https://www.ime.usp.br/~pf/algoritmos/apend/interfaces.html" TargetMode="External" Type="http://schemas.openxmlformats.org/officeDocument/2006/relationships/hyperlink"/><Relationship Id="rId8" Target="https://www.ime.usp.br/~pf/algoritmos/apend/stdlib.h.html" TargetMode="External" Type="http://schemas.openxmlformats.org/officeDocument/2006/relationships/hyperlink"/></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6.png" Type="http://schemas.openxmlformats.org/officeDocument/2006/relationships/image"/><Relationship Id="rId5" Target="../media/image107.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8.png" Type="http://schemas.openxmlformats.org/officeDocument/2006/relationships/image"/><Relationship Id="rId5" Target="../media/image109.sv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0.png" Type="http://schemas.openxmlformats.org/officeDocument/2006/relationships/image"/><Relationship Id="rId3" Target="../media/image111.svg" Type="http://schemas.openxmlformats.org/officeDocument/2006/relationships/image"/><Relationship Id="rId4" Target="../media/image112.png" Type="http://schemas.openxmlformats.org/officeDocument/2006/relationships/image"/><Relationship Id="rId5" Target="../media/image113.svg" Type="http://schemas.openxmlformats.org/officeDocument/2006/relationships/image"/><Relationship Id="rId6" Target="http://www.micropik.com/PDF/HCSR04.pdf" TargetMode="External" Type="http://schemas.openxmlformats.org/officeDocument/2006/relationships/hyperlink"/></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4.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5.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6.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7.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8.png" Type="http://schemas.openxmlformats.org/officeDocument/2006/relationships/image"/><Relationship Id="rId3" Target="../media/image119.svg" Type="http://schemas.openxmlformats.org/officeDocument/2006/relationships/image"/><Relationship Id="rId4" Target="../media/image120.png" Type="http://schemas.openxmlformats.org/officeDocument/2006/relationships/image"/><Relationship Id="rId5" Target="../media/image121.svg" Type="http://schemas.openxmlformats.org/officeDocument/2006/relationships/image"/><Relationship Id="rId6" Target="../media/image110.png" Type="http://schemas.openxmlformats.org/officeDocument/2006/relationships/image"/><Relationship Id="rId7" Target="../media/image1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2.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3.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4.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5.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6.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3.png" Type="http://schemas.openxmlformats.org/officeDocument/2006/relationships/image"/><Relationship Id="rId11" Target="../media/image134.svg" Type="http://schemas.openxmlformats.org/officeDocument/2006/relationships/image"/><Relationship Id="rId12" Target="../media/image135.png" Type="http://schemas.openxmlformats.org/officeDocument/2006/relationships/image"/><Relationship Id="rId13" Target="../media/image13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27.png" Type="http://schemas.openxmlformats.org/officeDocument/2006/relationships/image"/><Relationship Id="rId5" Target="../media/image128.svg" Type="http://schemas.openxmlformats.org/officeDocument/2006/relationships/image"/><Relationship Id="rId6" Target="../media/image129.png" Type="http://schemas.openxmlformats.org/officeDocument/2006/relationships/image"/><Relationship Id="rId7" Target="../media/image130.svg" Type="http://schemas.openxmlformats.org/officeDocument/2006/relationships/image"/><Relationship Id="rId8" Target="../media/image131.png" Type="http://schemas.openxmlformats.org/officeDocument/2006/relationships/image"/><Relationship Id="rId9" Target="../media/image132.sv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5.png" Type="http://schemas.openxmlformats.org/officeDocument/2006/relationships/image"/><Relationship Id="rId11" Target="../media/image146.svg" Type="http://schemas.openxmlformats.org/officeDocument/2006/relationships/image"/><Relationship Id="rId12" Target="../media/image147.png" Type="http://schemas.openxmlformats.org/officeDocument/2006/relationships/image"/><Relationship Id="rId13" Target="../media/image148.png" Type="http://schemas.openxmlformats.org/officeDocument/2006/relationships/image"/><Relationship Id="rId14" Target="../media/image149.jpeg" Type="http://schemas.openxmlformats.org/officeDocument/2006/relationships/image"/><Relationship Id="rId2" Target="../media/image137.png" Type="http://schemas.openxmlformats.org/officeDocument/2006/relationships/image"/><Relationship Id="rId3" Target="../media/image138.png" Type="http://schemas.openxmlformats.org/officeDocument/2006/relationships/image"/><Relationship Id="rId4" Target="../media/image139.png" Type="http://schemas.openxmlformats.org/officeDocument/2006/relationships/image"/><Relationship Id="rId5" Target="../media/image140.png" Type="http://schemas.openxmlformats.org/officeDocument/2006/relationships/image"/><Relationship Id="rId6" Target="../media/image141.png" Type="http://schemas.openxmlformats.org/officeDocument/2006/relationships/image"/><Relationship Id="rId7" Target="../media/image142.svg" Type="http://schemas.openxmlformats.org/officeDocument/2006/relationships/image"/><Relationship Id="rId8" Target="../media/image143.png" Type="http://schemas.openxmlformats.org/officeDocument/2006/relationships/image"/><Relationship Id="rId9" Target="../media/image144.sv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3707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79615" y="383571"/>
            <a:ext cx="2983678" cy="3390543"/>
          </a:xfrm>
          <a:custGeom>
            <a:avLst/>
            <a:gdLst/>
            <a:ahLst/>
            <a:cxnLst/>
            <a:rect r="r" b="b" t="t" l="l"/>
            <a:pathLst>
              <a:path h="3390543" w="2983678">
                <a:moveTo>
                  <a:pt x="0" y="0"/>
                </a:moveTo>
                <a:lnTo>
                  <a:pt x="2983678" y="0"/>
                </a:lnTo>
                <a:lnTo>
                  <a:pt x="2983678" y="3390542"/>
                </a:lnTo>
                <a:lnTo>
                  <a:pt x="0" y="33905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263293" y="383571"/>
            <a:ext cx="2996007" cy="3390543"/>
          </a:xfrm>
          <a:custGeom>
            <a:avLst/>
            <a:gdLst/>
            <a:ahLst/>
            <a:cxnLst/>
            <a:rect r="r" b="b" t="t" l="l"/>
            <a:pathLst>
              <a:path h="3390543" w="2996007">
                <a:moveTo>
                  <a:pt x="0" y="0"/>
                </a:moveTo>
                <a:lnTo>
                  <a:pt x="2996007" y="0"/>
                </a:lnTo>
                <a:lnTo>
                  <a:pt x="2996007" y="3390542"/>
                </a:lnTo>
                <a:lnTo>
                  <a:pt x="0" y="33905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516001" y="3774113"/>
            <a:ext cx="5905360" cy="5905360"/>
          </a:xfrm>
          <a:custGeom>
            <a:avLst/>
            <a:gdLst/>
            <a:ahLst/>
            <a:cxnLst/>
            <a:rect r="r" b="b" t="t" l="l"/>
            <a:pathLst>
              <a:path h="5905360" w="5905360">
                <a:moveTo>
                  <a:pt x="0" y="0"/>
                </a:moveTo>
                <a:lnTo>
                  <a:pt x="5905360" y="0"/>
                </a:lnTo>
                <a:lnTo>
                  <a:pt x="5905360" y="5905361"/>
                </a:lnTo>
                <a:lnTo>
                  <a:pt x="0" y="59053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201056" y="2945017"/>
            <a:ext cx="11314945" cy="2265333"/>
          </a:xfrm>
          <a:prstGeom prst="rect">
            <a:avLst/>
          </a:prstGeom>
        </p:spPr>
        <p:txBody>
          <a:bodyPr anchor="t" rtlCol="false" tIns="0" lIns="0" bIns="0" rIns="0">
            <a:spAutoFit/>
          </a:bodyPr>
          <a:lstStyle/>
          <a:p>
            <a:pPr algn="l">
              <a:lnSpc>
                <a:spcPts val="15839"/>
              </a:lnSpc>
            </a:pPr>
            <a:r>
              <a:rPr lang="en-US" sz="11313" b="true">
                <a:solidFill>
                  <a:srgbClr val="343434"/>
                </a:solidFill>
                <a:latin typeface="Cooper Hewitt Bold"/>
                <a:ea typeface="Cooper Hewitt Bold"/>
                <a:cs typeface="Cooper Hewitt Bold"/>
                <a:sym typeface="Cooper Hewitt Bold"/>
              </a:rPr>
              <a:t>PROGRAMANDO</a:t>
            </a:r>
          </a:p>
        </p:txBody>
      </p:sp>
      <p:sp>
        <p:nvSpPr>
          <p:cNvPr name="TextBox 7" id="7"/>
          <p:cNvSpPr txBox="true"/>
          <p:nvPr/>
        </p:nvSpPr>
        <p:spPr>
          <a:xfrm rot="0">
            <a:off x="201056" y="4441074"/>
            <a:ext cx="10190020" cy="3944270"/>
          </a:xfrm>
          <a:prstGeom prst="rect">
            <a:avLst/>
          </a:prstGeom>
        </p:spPr>
        <p:txBody>
          <a:bodyPr anchor="t" rtlCol="false" tIns="0" lIns="0" bIns="0" rIns="0">
            <a:spAutoFit/>
          </a:bodyPr>
          <a:lstStyle/>
          <a:p>
            <a:pPr algn="ctr">
              <a:lnSpc>
                <a:spcPts val="14649"/>
              </a:lnSpc>
            </a:pPr>
            <a:r>
              <a:rPr lang="en-US" sz="10463">
                <a:solidFill>
                  <a:srgbClr val="343434"/>
                </a:solidFill>
                <a:latin typeface="Cooper Hewitt"/>
                <a:ea typeface="Cooper Hewitt"/>
                <a:cs typeface="Cooper Hewitt"/>
                <a:sym typeface="Cooper Hewitt"/>
              </a:rPr>
              <a:t>EM C/C++ PARA PIC</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26083" y="1166201"/>
            <a:ext cx="11184802" cy="7289760"/>
          </a:xfrm>
          <a:custGeom>
            <a:avLst/>
            <a:gdLst/>
            <a:ahLst/>
            <a:cxnLst/>
            <a:rect r="r" b="b" t="t" l="l"/>
            <a:pathLst>
              <a:path h="7289760" w="11184802">
                <a:moveTo>
                  <a:pt x="0" y="0"/>
                </a:moveTo>
                <a:lnTo>
                  <a:pt x="11184802" y="0"/>
                </a:lnTo>
                <a:lnTo>
                  <a:pt x="11184802" y="7289760"/>
                </a:lnTo>
                <a:lnTo>
                  <a:pt x="0" y="7289760"/>
                </a:lnTo>
                <a:lnTo>
                  <a:pt x="0" y="0"/>
                </a:lnTo>
                <a:close/>
              </a:path>
            </a:pathLst>
          </a:custGeom>
          <a:blipFill>
            <a:blip r:embed="rId4"/>
            <a:stretch>
              <a:fillRect l="-8142" t="-12107" r="0" b="-13995"/>
            </a:stretch>
          </a:blipFill>
        </p:spPr>
      </p:sp>
      <p:sp>
        <p:nvSpPr>
          <p:cNvPr name="TextBox 4" id="4"/>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09</a:t>
            </a:r>
          </a:p>
        </p:txBody>
      </p:sp>
      <p:sp>
        <p:nvSpPr>
          <p:cNvPr name="TextBox 5" id="5"/>
          <p:cNvSpPr txBox="true"/>
          <p:nvPr/>
        </p:nvSpPr>
        <p:spPr>
          <a:xfrm rot="0">
            <a:off x="1028700" y="742950"/>
            <a:ext cx="4873088" cy="1190627"/>
          </a:xfrm>
          <a:prstGeom prst="rect">
            <a:avLst/>
          </a:prstGeom>
        </p:spPr>
        <p:txBody>
          <a:bodyPr anchor="t" rtlCol="false" tIns="0" lIns="0" bIns="0" rIns="0">
            <a:spAutoFit/>
          </a:bodyPr>
          <a:lstStyle/>
          <a:p>
            <a:pPr algn="r">
              <a:lnSpc>
                <a:spcPts val="8399"/>
              </a:lnSpc>
            </a:pPr>
            <a:r>
              <a:rPr lang="en-US" b="true" sz="5999">
                <a:solidFill>
                  <a:srgbClr val="343434"/>
                </a:solidFill>
                <a:latin typeface="Cooper Hewitt Bold"/>
                <a:ea typeface="Cooper Hewitt Bold"/>
                <a:cs typeface="Cooper Hewitt Bold"/>
                <a:sym typeface="Cooper Hewitt Bold"/>
              </a:rPr>
              <a:t>ENDENTAÇÃO</a:t>
            </a:r>
          </a:p>
        </p:txBody>
      </p:sp>
      <p:sp>
        <p:nvSpPr>
          <p:cNvPr name="TextBox 6" id="6"/>
          <p:cNvSpPr txBox="true"/>
          <p:nvPr/>
        </p:nvSpPr>
        <p:spPr>
          <a:xfrm rot="0">
            <a:off x="1038225" y="4080021"/>
            <a:ext cx="5936519" cy="1662800"/>
          </a:xfrm>
          <a:prstGeom prst="rect">
            <a:avLst/>
          </a:prstGeom>
        </p:spPr>
        <p:txBody>
          <a:bodyPr anchor="t" rtlCol="false" tIns="0" lIns="0" bIns="0" rIns="0">
            <a:spAutoFit/>
          </a:bodyPr>
          <a:lstStyle/>
          <a:p>
            <a:pPr algn="just">
              <a:lnSpc>
                <a:spcPts val="3359"/>
              </a:lnSpc>
            </a:pPr>
            <a:r>
              <a:rPr lang="en-US" sz="2400" b="true">
                <a:solidFill>
                  <a:srgbClr val="343434"/>
                </a:solidFill>
                <a:latin typeface="DM Sans Bold"/>
                <a:ea typeface="DM Sans Bold"/>
                <a:cs typeface="DM Sans Bold"/>
                <a:sym typeface="DM Sans Bold"/>
              </a:rPr>
              <a:t>Endentação é o nome que se dá à técnica de separar graficamente cada bloco de instruções de acordo com seu grau de pertinência.</a:t>
            </a:r>
          </a:p>
        </p:txBody>
      </p:sp>
      <p:sp>
        <p:nvSpPr>
          <p:cNvPr name="TextBox 7" id="7"/>
          <p:cNvSpPr txBox="true"/>
          <p:nvPr/>
        </p:nvSpPr>
        <p:spPr>
          <a:xfrm rot="0">
            <a:off x="1028700" y="5983433"/>
            <a:ext cx="5936519" cy="2081834"/>
          </a:xfrm>
          <a:prstGeom prst="rect">
            <a:avLst/>
          </a:prstGeom>
        </p:spPr>
        <p:txBody>
          <a:bodyPr anchor="t" rtlCol="false" tIns="0" lIns="0" bIns="0" rIns="0">
            <a:spAutoFit/>
          </a:bodyPr>
          <a:lstStyle/>
          <a:p>
            <a:pPr algn="just">
              <a:lnSpc>
                <a:spcPts val="3359"/>
              </a:lnSpc>
            </a:pPr>
            <a:r>
              <a:rPr lang="en-US" sz="2400" b="true">
                <a:solidFill>
                  <a:srgbClr val="343434"/>
                </a:solidFill>
                <a:latin typeface="DM Sans Bold"/>
                <a:ea typeface="DM Sans Bold"/>
                <a:cs typeface="DM Sans Bold"/>
                <a:sym typeface="DM Sans Bold"/>
              </a:rPr>
              <a:t>Os compiladores da linguagem C não necessitam de endentação para funcionar corretamente, entretanto ela melhora muito o entendimento do Código.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94560"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200" y="2366810"/>
            <a:ext cx="9144000" cy="6451275"/>
          </a:xfrm>
          <a:custGeom>
            <a:avLst/>
            <a:gdLst/>
            <a:ahLst/>
            <a:cxnLst/>
            <a:rect r="r" b="b" t="t" l="l"/>
            <a:pathLst>
              <a:path h="6451275" w="9144000">
                <a:moveTo>
                  <a:pt x="0" y="0"/>
                </a:moveTo>
                <a:lnTo>
                  <a:pt x="9144000" y="0"/>
                </a:lnTo>
                <a:lnTo>
                  <a:pt x="9144000" y="6451274"/>
                </a:lnTo>
                <a:lnTo>
                  <a:pt x="0" y="6451274"/>
                </a:lnTo>
                <a:lnTo>
                  <a:pt x="0" y="0"/>
                </a:lnTo>
                <a:close/>
              </a:path>
            </a:pathLst>
          </a:custGeom>
          <a:blipFill>
            <a:blip r:embed="rId4"/>
            <a:stretch>
              <a:fillRect l="-9251" t="-13290" r="-9046" b="-14143"/>
            </a:stretch>
          </a:blipFill>
        </p:spPr>
      </p:sp>
      <p:sp>
        <p:nvSpPr>
          <p:cNvPr name="Freeform 4" id="4"/>
          <p:cNvSpPr/>
          <p:nvPr/>
        </p:nvSpPr>
        <p:spPr>
          <a:xfrm flipH="false" flipV="false" rot="0">
            <a:off x="9430433" y="1903656"/>
            <a:ext cx="8350786" cy="7659673"/>
          </a:xfrm>
          <a:custGeom>
            <a:avLst/>
            <a:gdLst/>
            <a:ahLst/>
            <a:cxnLst/>
            <a:rect r="r" b="b" t="t" l="l"/>
            <a:pathLst>
              <a:path h="7659673" w="8350786">
                <a:moveTo>
                  <a:pt x="0" y="0"/>
                </a:moveTo>
                <a:lnTo>
                  <a:pt x="8350786" y="0"/>
                </a:lnTo>
                <a:lnTo>
                  <a:pt x="8350786" y="7659674"/>
                </a:lnTo>
                <a:lnTo>
                  <a:pt x="0" y="7659674"/>
                </a:lnTo>
                <a:lnTo>
                  <a:pt x="0" y="0"/>
                </a:lnTo>
                <a:close/>
              </a:path>
            </a:pathLst>
          </a:custGeom>
          <a:blipFill>
            <a:blip r:embed="rId5"/>
            <a:stretch>
              <a:fillRect l="-11454" t="-12487" r="-11454" b="-11795"/>
            </a:stretch>
          </a:blipFill>
        </p:spPr>
      </p:sp>
      <p:sp>
        <p:nvSpPr>
          <p:cNvPr name="TextBox 5" id="5"/>
          <p:cNvSpPr txBox="true"/>
          <p:nvPr/>
        </p:nvSpPr>
        <p:spPr>
          <a:xfrm rot="0">
            <a:off x="16756431" y="8763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10</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995" y="1828388"/>
            <a:ext cx="5661017" cy="5377967"/>
          </a:xfrm>
          <a:custGeom>
            <a:avLst/>
            <a:gdLst/>
            <a:ahLst/>
            <a:cxnLst/>
            <a:rect r="r" b="b" t="t" l="l"/>
            <a:pathLst>
              <a:path h="5377967" w="5661017">
                <a:moveTo>
                  <a:pt x="0" y="0"/>
                </a:moveTo>
                <a:lnTo>
                  <a:pt x="5661017" y="0"/>
                </a:lnTo>
                <a:lnTo>
                  <a:pt x="5661017" y="5377966"/>
                </a:lnTo>
                <a:lnTo>
                  <a:pt x="0" y="53779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666207">
            <a:off x="12644095" y="6017792"/>
            <a:ext cx="6121469" cy="3962260"/>
          </a:xfrm>
          <a:custGeom>
            <a:avLst/>
            <a:gdLst/>
            <a:ahLst/>
            <a:cxnLst/>
            <a:rect r="r" b="b" t="t" l="l"/>
            <a:pathLst>
              <a:path h="3962260" w="6121469">
                <a:moveTo>
                  <a:pt x="6121469" y="0"/>
                </a:moveTo>
                <a:lnTo>
                  <a:pt x="0" y="0"/>
                </a:lnTo>
                <a:lnTo>
                  <a:pt x="0" y="3962260"/>
                </a:lnTo>
                <a:lnTo>
                  <a:pt x="6121469" y="3962260"/>
                </a:lnTo>
                <a:lnTo>
                  <a:pt x="612146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330931"/>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VARIÁVEIS</a:t>
            </a:r>
          </a:p>
        </p:txBody>
      </p:sp>
      <p:sp>
        <p:nvSpPr>
          <p:cNvPr name="TextBox 6" id="6"/>
          <p:cNvSpPr txBox="true"/>
          <p:nvPr/>
        </p:nvSpPr>
        <p:spPr>
          <a:xfrm rot="0">
            <a:off x="1028700" y="3098146"/>
            <a:ext cx="8918270" cy="1662800"/>
          </a:xfrm>
          <a:prstGeom prst="rect">
            <a:avLst/>
          </a:prstGeom>
        </p:spPr>
        <p:txBody>
          <a:bodyPr anchor="t" rtlCol="false" tIns="0" lIns="0" bIns="0" rIns="0">
            <a:spAutoFit/>
          </a:bodyPr>
          <a:lstStyle/>
          <a:p>
            <a:pPr algn="just">
              <a:lnSpc>
                <a:spcPts val="3359"/>
              </a:lnSpc>
            </a:pPr>
            <a:r>
              <a:rPr lang="en-US" sz="2400" b="true">
                <a:solidFill>
                  <a:srgbClr val="343434"/>
                </a:solidFill>
                <a:latin typeface="DM Sans Bold"/>
                <a:ea typeface="DM Sans Bold"/>
                <a:cs typeface="DM Sans Bold"/>
                <a:sym typeface="DM Sans Bold"/>
              </a:rPr>
              <a:t>variável é um espaço na memória RAM, alocado para armazenar um determinado valor para uso futuro. Esse valor será modificado e utilizado para efetuar operações, comparações e outras instruções</a:t>
            </a:r>
          </a:p>
        </p:txBody>
      </p:sp>
      <p:sp>
        <p:nvSpPr>
          <p:cNvPr name="TextBox 7" id="7"/>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11</a:t>
            </a:r>
          </a:p>
        </p:txBody>
      </p:sp>
      <p:sp>
        <p:nvSpPr>
          <p:cNvPr name="TextBox 8" id="8"/>
          <p:cNvSpPr txBox="true"/>
          <p:nvPr/>
        </p:nvSpPr>
        <p:spPr>
          <a:xfrm rot="0">
            <a:off x="1055075" y="1159407"/>
            <a:ext cx="7072639" cy="1209641"/>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E TIPOS DE DADOS</a:t>
            </a:r>
          </a:p>
        </p:txBody>
      </p:sp>
      <p:sp>
        <p:nvSpPr>
          <p:cNvPr name="TextBox 9" id="9"/>
          <p:cNvSpPr txBox="true"/>
          <p:nvPr/>
        </p:nvSpPr>
        <p:spPr>
          <a:xfrm rot="0">
            <a:off x="1028700" y="5095875"/>
            <a:ext cx="9060092" cy="1662800"/>
          </a:xfrm>
          <a:prstGeom prst="rect">
            <a:avLst/>
          </a:prstGeom>
        </p:spPr>
        <p:txBody>
          <a:bodyPr anchor="t" rtlCol="false" tIns="0" lIns="0" bIns="0" rIns="0">
            <a:spAutoFit/>
          </a:bodyPr>
          <a:lstStyle/>
          <a:p>
            <a:pPr algn="just">
              <a:lnSpc>
                <a:spcPts val="3359"/>
              </a:lnSpc>
            </a:pPr>
            <a:r>
              <a:rPr lang="en-US" sz="2400" b="true">
                <a:solidFill>
                  <a:srgbClr val="343434"/>
                </a:solidFill>
                <a:latin typeface="DM Sans Bold"/>
                <a:ea typeface="DM Sans Bold"/>
                <a:cs typeface="DM Sans Bold"/>
                <a:sym typeface="DM Sans Bold"/>
              </a:rPr>
              <a:t>Uma variável sempre deve ser declarada, ou seja, todas as variáveis utilizadas em uma função precisam ser relacionadas no início desta função. A declaração de variáveis é feita conforme exemplo a seguir:</a:t>
            </a:r>
          </a:p>
        </p:txBody>
      </p:sp>
      <p:sp>
        <p:nvSpPr>
          <p:cNvPr name="TextBox 10" id="10"/>
          <p:cNvSpPr txBox="true"/>
          <p:nvPr/>
        </p:nvSpPr>
        <p:spPr>
          <a:xfrm rot="0">
            <a:off x="524937" y="7444479"/>
            <a:ext cx="12060981" cy="439120"/>
          </a:xfrm>
          <a:prstGeom prst="rect">
            <a:avLst/>
          </a:prstGeom>
        </p:spPr>
        <p:txBody>
          <a:bodyPr anchor="t" rtlCol="false" tIns="0" lIns="0" bIns="0" rIns="0">
            <a:spAutoFit/>
          </a:bodyPr>
          <a:lstStyle/>
          <a:p>
            <a:pPr algn="just">
              <a:lnSpc>
                <a:spcPts val="3614"/>
              </a:lnSpc>
            </a:pPr>
            <a:r>
              <a:rPr lang="en-US" sz="2581">
                <a:solidFill>
                  <a:srgbClr val="1B598E"/>
                </a:solidFill>
                <a:latin typeface="DM Sans"/>
                <a:ea typeface="DM Sans"/>
                <a:cs typeface="DM Sans"/>
                <a:sym typeface="DM Sans"/>
              </a:rPr>
              <a:t>&lt;modificador de escopo&gt;</a:t>
            </a:r>
            <a:r>
              <a:rPr lang="en-US" sz="2581">
                <a:solidFill>
                  <a:srgbClr val="343434"/>
                </a:solidFill>
                <a:latin typeface="DM Sans"/>
                <a:ea typeface="DM Sans"/>
                <a:cs typeface="DM Sans"/>
                <a:sym typeface="DM Sans"/>
              </a:rPr>
              <a:t> </a:t>
            </a:r>
            <a:r>
              <a:rPr lang="en-US" sz="2581">
                <a:solidFill>
                  <a:srgbClr val="3D176E"/>
                </a:solidFill>
                <a:latin typeface="DM Sans"/>
                <a:ea typeface="DM Sans"/>
                <a:cs typeface="DM Sans"/>
                <a:sym typeface="DM Sans"/>
              </a:rPr>
              <a:t>&lt;modificador de tipo&gt; </a:t>
            </a:r>
            <a:r>
              <a:rPr lang="en-US" sz="2581">
                <a:solidFill>
                  <a:srgbClr val="3A3D50"/>
                </a:solidFill>
                <a:latin typeface="DM Sans"/>
                <a:ea typeface="DM Sans"/>
                <a:cs typeface="DM Sans"/>
                <a:sym typeface="DM Sans"/>
              </a:rPr>
              <a:t>&lt;tipo&gt;</a:t>
            </a:r>
            <a:r>
              <a:rPr lang="en-US" sz="2581">
                <a:solidFill>
                  <a:srgbClr val="343434"/>
                </a:solidFill>
                <a:latin typeface="DM Sans"/>
                <a:ea typeface="DM Sans"/>
                <a:cs typeface="DM Sans"/>
                <a:sym typeface="DM Sans"/>
              </a:rPr>
              <a:t> </a:t>
            </a:r>
            <a:r>
              <a:rPr lang="en-US" sz="2581" b="true">
                <a:solidFill>
                  <a:srgbClr val="343434"/>
                </a:solidFill>
                <a:latin typeface="DM Sans Bold"/>
                <a:ea typeface="DM Sans Bold"/>
                <a:cs typeface="DM Sans Bold"/>
                <a:sym typeface="DM Sans Bold"/>
              </a:rPr>
              <a:t>nome_da_variavel;</a:t>
            </a:r>
          </a:p>
        </p:txBody>
      </p:sp>
      <p:sp>
        <p:nvSpPr>
          <p:cNvPr name="AutoShape 11" id="11"/>
          <p:cNvSpPr/>
          <p:nvPr/>
        </p:nvSpPr>
        <p:spPr>
          <a:xfrm flipV="true">
            <a:off x="1828800" y="7998922"/>
            <a:ext cx="8656374" cy="1905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105219" y="9843571"/>
            <a:ext cx="1005737" cy="266700"/>
          </a:xfrm>
          <a:prstGeom prst="rect">
            <a:avLst/>
          </a:prstGeom>
        </p:spPr>
        <p:txBody>
          <a:bodyPr anchor="t" rtlCol="false" tIns="0" lIns="0" bIns="0" rIns="0">
            <a:spAutoFit/>
          </a:bodyPr>
          <a:lstStyle/>
          <a:p>
            <a:pPr algn="r">
              <a:lnSpc>
                <a:spcPts val="2100"/>
              </a:lnSpc>
            </a:pPr>
            <a:r>
              <a:rPr lang="en-US" sz="1500" b="true">
                <a:solidFill>
                  <a:srgbClr val="FFFFFF"/>
                </a:solidFill>
                <a:latin typeface="DM Sans Bold"/>
                <a:ea typeface="DM Sans Bold"/>
                <a:cs typeface="DM Sans Bold"/>
                <a:sym typeface="DM Sans Bold"/>
              </a:rPr>
              <a:t>Page 03</a:t>
            </a:r>
          </a:p>
        </p:txBody>
      </p:sp>
      <p:sp>
        <p:nvSpPr>
          <p:cNvPr name="Freeform 4" id="4"/>
          <p:cNvSpPr/>
          <p:nvPr/>
        </p:nvSpPr>
        <p:spPr>
          <a:xfrm flipH="false" flipV="false" rot="0">
            <a:off x="-332635" y="-43331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89656" y="0"/>
            <a:ext cx="19162690" cy="10296831"/>
          </a:xfrm>
          <a:custGeom>
            <a:avLst/>
            <a:gdLst/>
            <a:ahLst/>
            <a:cxnLst/>
            <a:rect r="r" b="b" t="t" l="l"/>
            <a:pathLst>
              <a:path h="10296831" w="19162690">
                <a:moveTo>
                  <a:pt x="0" y="0"/>
                </a:moveTo>
                <a:lnTo>
                  <a:pt x="19162691" y="0"/>
                </a:lnTo>
                <a:lnTo>
                  <a:pt x="19162691" y="10296831"/>
                </a:lnTo>
                <a:lnTo>
                  <a:pt x="0" y="10296831"/>
                </a:lnTo>
                <a:lnTo>
                  <a:pt x="0" y="0"/>
                </a:lnTo>
                <a:close/>
              </a:path>
            </a:pathLst>
          </a:custGeom>
          <a:blipFill>
            <a:blip r:embed="rId4"/>
            <a:stretch>
              <a:fillRect l="-4541" t="-7278" r="-6872" b="-7278"/>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105219" y="9843571"/>
            <a:ext cx="1005737" cy="266700"/>
          </a:xfrm>
          <a:prstGeom prst="rect">
            <a:avLst/>
          </a:prstGeom>
        </p:spPr>
        <p:txBody>
          <a:bodyPr anchor="t" rtlCol="false" tIns="0" lIns="0" bIns="0" rIns="0">
            <a:spAutoFit/>
          </a:bodyPr>
          <a:lstStyle/>
          <a:p>
            <a:pPr algn="r">
              <a:lnSpc>
                <a:spcPts val="2100"/>
              </a:lnSpc>
            </a:pPr>
            <a:r>
              <a:rPr lang="en-US" sz="1500" b="true">
                <a:solidFill>
                  <a:srgbClr val="FFFFFF"/>
                </a:solidFill>
                <a:latin typeface="DM Sans Bold"/>
                <a:ea typeface="DM Sans Bold"/>
                <a:cs typeface="DM Sans Bold"/>
                <a:sym typeface="DM Sans Bold"/>
              </a:rPr>
              <a:t>Page 03</a:t>
            </a:r>
          </a:p>
        </p:txBody>
      </p:sp>
      <p:sp>
        <p:nvSpPr>
          <p:cNvPr name="Freeform 4" id="4"/>
          <p:cNvSpPr/>
          <p:nvPr/>
        </p:nvSpPr>
        <p:spPr>
          <a:xfrm flipH="false" flipV="false" rot="0">
            <a:off x="3108216" y="347109"/>
            <a:ext cx="10808300" cy="3922767"/>
          </a:xfrm>
          <a:custGeom>
            <a:avLst/>
            <a:gdLst/>
            <a:ahLst/>
            <a:cxnLst/>
            <a:rect r="r" b="b" t="t" l="l"/>
            <a:pathLst>
              <a:path h="3922767" w="10808300">
                <a:moveTo>
                  <a:pt x="0" y="0"/>
                </a:moveTo>
                <a:lnTo>
                  <a:pt x="10808300" y="0"/>
                </a:lnTo>
                <a:lnTo>
                  <a:pt x="10808300" y="3922767"/>
                </a:lnTo>
                <a:lnTo>
                  <a:pt x="0" y="3922767"/>
                </a:lnTo>
                <a:lnTo>
                  <a:pt x="0" y="0"/>
                </a:lnTo>
                <a:close/>
              </a:path>
            </a:pathLst>
          </a:custGeom>
          <a:blipFill>
            <a:blip r:embed="rId4"/>
            <a:stretch>
              <a:fillRect l="0" t="0" r="0" b="0"/>
            </a:stretch>
          </a:blipFill>
        </p:spPr>
      </p:sp>
      <p:sp>
        <p:nvSpPr>
          <p:cNvPr name="Freeform 5" id="5"/>
          <p:cNvSpPr/>
          <p:nvPr/>
        </p:nvSpPr>
        <p:spPr>
          <a:xfrm flipH="false" flipV="false" rot="0">
            <a:off x="4245622" y="4269876"/>
            <a:ext cx="8536794" cy="6017124"/>
          </a:xfrm>
          <a:custGeom>
            <a:avLst/>
            <a:gdLst/>
            <a:ahLst/>
            <a:cxnLst/>
            <a:rect r="r" b="b" t="t" l="l"/>
            <a:pathLst>
              <a:path h="6017124" w="8536794">
                <a:moveTo>
                  <a:pt x="0" y="0"/>
                </a:moveTo>
                <a:lnTo>
                  <a:pt x="8536794" y="0"/>
                </a:lnTo>
                <a:lnTo>
                  <a:pt x="8536794" y="6017124"/>
                </a:lnTo>
                <a:lnTo>
                  <a:pt x="0" y="6017124"/>
                </a:lnTo>
                <a:lnTo>
                  <a:pt x="0" y="0"/>
                </a:lnTo>
                <a:close/>
              </a:path>
            </a:pathLst>
          </a:custGeom>
          <a:blipFill>
            <a:blip r:embed="rId5"/>
            <a:stretch>
              <a:fillRect l="0" t="0" r="0" b="0"/>
            </a:stretch>
          </a:blipFill>
        </p:spPr>
      </p:sp>
      <p:sp>
        <p:nvSpPr>
          <p:cNvPr name="TextBox 6" id="6"/>
          <p:cNvSpPr txBox="true"/>
          <p:nvPr/>
        </p:nvSpPr>
        <p:spPr>
          <a:xfrm rot="0">
            <a:off x="16756431" y="9102407"/>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13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105219" y="9843571"/>
            <a:ext cx="1005737" cy="266700"/>
          </a:xfrm>
          <a:prstGeom prst="rect">
            <a:avLst/>
          </a:prstGeom>
        </p:spPr>
        <p:txBody>
          <a:bodyPr anchor="t" rtlCol="false" tIns="0" lIns="0" bIns="0" rIns="0">
            <a:spAutoFit/>
          </a:bodyPr>
          <a:lstStyle/>
          <a:p>
            <a:pPr algn="r">
              <a:lnSpc>
                <a:spcPts val="2100"/>
              </a:lnSpc>
            </a:pPr>
            <a:r>
              <a:rPr lang="en-US" sz="1500" b="true">
                <a:solidFill>
                  <a:srgbClr val="FFFFFF"/>
                </a:solidFill>
                <a:latin typeface="DM Sans Bold"/>
                <a:ea typeface="DM Sans Bold"/>
                <a:cs typeface="DM Sans Bold"/>
                <a:sym typeface="DM Sans Bold"/>
              </a:rPr>
              <a:t>Page 03</a:t>
            </a:r>
          </a:p>
        </p:txBody>
      </p:sp>
      <p:sp>
        <p:nvSpPr>
          <p:cNvPr name="Freeform 4" id="4"/>
          <p:cNvSpPr/>
          <p:nvPr/>
        </p:nvSpPr>
        <p:spPr>
          <a:xfrm flipH="false" flipV="false" rot="0">
            <a:off x="-966767" y="1745746"/>
            <a:ext cx="19563295" cy="7100308"/>
          </a:xfrm>
          <a:custGeom>
            <a:avLst/>
            <a:gdLst/>
            <a:ahLst/>
            <a:cxnLst/>
            <a:rect r="r" b="b" t="t" l="l"/>
            <a:pathLst>
              <a:path h="7100308" w="19563295">
                <a:moveTo>
                  <a:pt x="0" y="0"/>
                </a:moveTo>
                <a:lnTo>
                  <a:pt x="19563295" y="0"/>
                </a:lnTo>
                <a:lnTo>
                  <a:pt x="19563295" y="7100308"/>
                </a:lnTo>
                <a:lnTo>
                  <a:pt x="0" y="7100308"/>
                </a:lnTo>
                <a:lnTo>
                  <a:pt x="0" y="0"/>
                </a:lnTo>
                <a:close/>
              </a:path>
            </a:pathLst>
          </a:custGeom>
          <a:blipFill>
            <a:blip r:embed="rId4"/>
            <a:stretch>
              <a:fillRect l="0" t="0" r="0" b="0"/>
            </a:stretch>
          </a:blipFill>
        </p:spPr>
      </p:sp>
      <p:sp>
        <p:nvSpPr>
          <p:cNvPr name="TextBox 5" id="5"/>
          <p:cNvSpPr txBox="true"/>
          <p:nvPr/>
        </p:nvSpPr>
        <p:spPr>
          <a:xfrm rot="0">
            <a:off x="16756431" y="9102407"/>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14</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3742" y="4037182"/>
            <a:ext cx="15100516" cy="5665356"/>
          </a:xfrm>
          <a:custGeom>
            <a:avLst/>
            <a:gdLst/>
            <a:ahLst/>
            <a:cxnLst/>
            <a:rect r="r" b="b" t="t" l="l"/>
            <a:pathLst>
              <a:path h="5665356" w="15100516">
                <a:moveTo>
                  <a:pt x="0" y="0"/>
                </a:moveTo>
                <a:lnTo>
                  <a:pt x="15100516" y="0"/>
                </a:lnTo>
                <a:lnTo>
                  <a:pt x="15100516" y="5665356"/>
                </a:lnTo>
                <a:lnTo>
                  <a:pt x="0" y="5665356"/>
                </a:lnTo>
                <a:lnTo>
                  <a:pt x="0" y="0"/>
                </a:lnTo>
                <a:close/>
              </a:path>
            </a:pathLst>
          </a:custGeom>
          <a:blipFill>
            <a:blip r:embed="rId4"/>
            <a:stretch>
              <a:fillRect l="0" t="0" r="0" b="0"/>
            </a:stretch>
          </a:blipFill>
        </p:spPr>
      </p:sp>
      <p:sp>
        <p:nvSpPr>
          <p:cNvPr name="TextBox 4" id="4"/>
          <p:cNvSpPr txBox="true"/>
          <p:nvPr/>
        </p:nvSpPr>
        <p:spPr>
          <a:xfrm rot="0">
            <a:off x="1028700" y="166447"/>
            <a:ext cx="7351733"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NOME DE VARIÁVEIS</a:t>
            </a:r>
          </a:p>
        </p:txBody>
      </p:sp>
      <p:sp>
        <p:nvSpPr>
          <p:cNvPr name="TextBox 5" id="5"/>
          <p:cNvSpPr txBox="true"/>
          <p:nvPr/>
        </p:nvSpPr>
        <p:spPr>
          <a:xfrm rot="0">
            <a:off x="1055075" y="2339818"/>
            <a:ext cx="12792672" cy="1243965"/>
          </a:xfrm>
          <a:prstGeom prst="rect">
            <a:avLst/>
          </a:prstGeom>
        </p:spPr>
        <p:txBody>
          <a:bodyPr anchor="t" rtlCol="false" tIns="0" lIns="0" bIns="0" rIns="0">
            <a:spAutoFit/>
          </a:bodyPr>
          <a:lstStyle/>
          <a:p>
            <a:pPr algn="just">
              <a:lnSpc>
                <a:spcPts val="3359"/>
              </a:lnSpc>
            </a:pPr>
            <a:r>
              <a:rPr lang="en-US" sz="2400">
                <a:solidFill>
                  <a:srgbClr val="343434"/>
                </a:solidFill>
                <a:latin typeface="DM Sans"/>
                <a:ea typeface="DM Sans"/>
                <a:cs typeface="DM Sans"/>
                <a:sym typeface="DM Sans"/>
              </a:rPr>
              <a:t>A linguagem C17 possui 32 comandos e palavras reservadas, ou seja, palavras que executam funções específicas e que não podem ser utilizadas como nomes de funções ou variáveis, conforme tabela abaixo:</a:t>
            </a:r>
          </a:p>
        </p:txBody>
      </p:sp>
      <p:sp>
        <p:nvSpPr>
          <p:cNvPr name="TextBox 6" id="6"/>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15</a:t>
            </a:r>
          </a:p>
        </p:txBody>
      </p:sp>
      <p:sp>
        <p:nvSpPr>
          <p:cNvPr name="TextBox 7" id="7"/>
          <p:cNvSpPr txBox="true"/>
          <p:nvPr/>
        </p:nvSpPr>
        <p:spPr>
          <a:xfrm rot="0">
            <a:off x="1055075" y="994923"/>
            <a:ext cx="8891895" cy="1209641"/>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E PALAVRAS RESERVADAS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105219" y="9843571"/>
            <a:ext cx="1005737" cy="266700"/>
          </a:xfrm>
          <a:prstGeom prst="rect">
            <a:avLst/>
          </a:prstGeom>
        </p:spPr>
        <p:txBody>
          <a:bodyPr anchor="t" rtlCol="false" tIns="0" lIns="0" bIns="0" rIns="0">
            <a:spAutoFit/>
          </a:bodyPr>
          <a:lstStyle/>
          <a:p>
            <a:pPr algn="r">
              <a:lnSpc>
                <a:spcPts val="2100"/>
              </a:lnSpc>
            </a:pPr>
            <a:r>
              <a:rPr lang="en-US" sz="1500" b="true">
                <a:solidFill>
                  <a:srgbClr val="FFFFFF"/>
                </a:solidFill>
                <a:latin typeface="DM Sans Bold"/>
                <a:ea typeface="DM Sans Bold"/>
                <a:cs typeface="DM Sans Bold"/>
                <a:sym typeface="DM Sans Bold"/>
              </a:rPr>
              <a:t>Page 03</a:t>
            </a:r>
          </a:p>
        </p:txBody>
      </p:sp>
      <p:sp>
        <p:nvSpPr>
          <p:cNvPr name="Freeform 4" id="4"/>
          <p:cNvSpPr/>
          <p:nvPr/>
        </p:nvSpPr>
        <p:spPr>
          <a:xfrm flipH="false" flipV="false" rot="0">
            <a:off x="3999537" y="1413252"/>
            <a:ext cx="10288925" cy="7460496"/>
          </a:xfrm>
          <a:custGeom>
            <a:avLst/>
            <a:gdLst/>
            <a:ahLst/>
            <a:cxnLst/>
            <a:rect r="r" b="b" t="t" l="l"/>
            <a:pathLst>
              <a:path h="7460496" w="10288925">
                <a:moveTo>
                  <a:pt x="0" y="0"/>
                </a:moveTo>
                <a:lnTo>
                  <a:pt x="10288926" y="0"/>
                </a:lnTo>
                <a:lnTo>
                  <a:pt x="10288926" y="7460496"/>
                </a:lnTo>
                <a:lnTo>
                  <a:pt x="0" y="7460496"/>
                </a:lnTo>
                <a:lnTo>
                  <a:pt x="0" y="0"/>
                </a:lnTo>
                <a:close/>
              </a:path>
            </a:pathLst>
          </a:custGeom>
          <a:blipFill>
            <a:blip r:embed="rId4"/>
            <a:stretch>
              <a:fillRect l="0" t="0" r="0" b="0"/>
            </a:stretch>
          </a:blipFill>
        </p:spPr>
      </p:sp>
      <p:sp>
        <p:nvSpPr>
          <p:cNvPr name="TextBox 5" id="5"/>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16</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96557" y="3932337"/>
            <a:ext cx="11494885" cy="6354663"/>
          </a:xfrm>
          <a:custGeom>
            <a:avLst/>
            <a:gdLst/>
            <a:ahLst/>
            <a:cxnLst/>
            <a:rect r="r" b="b" t="t" l="l"/>
            <a:pathLst>
              <a:path h="6354663" w="11494885">
                <a:moveTo>
                  <a:pt x="0" y="0"/>
                </a:moveTo>
                <a:lnTo>
                  <a:pt x="11494886" y="0"/>
                </a:lnTo>
                <a:lnTo>
                  <a:pt x="11494886" y="6354663"/>
                </a:lnTo>
                <a:lnTo>
                  <a:pt x="0" y="6354663"/>
                </a:lnTo>
                <a:lnTo>
                  <a:pt x="0" y="0"/>
                </a:lnTo>
                <a:close/>
              </a:path>
            </a:pathLst>
          </a:custGeom>
          <a:blipFill>
            <a:blip r:embed="rId4"/>
            <a:stretch>
              <a:fillRect l="0" t="-7783" r="0" b="-7306"/>
            </a:stretch>
          </a:blipFill>
        </p:spPr>
      </p:sp>
      <p:sp>
        <p:nvSpPr>
          <p:cNvPr name="TextBox 4" id="4"/>
          <p:cNvSpPr txBox="true"/>
          <p:nvPr/>
        </p:nvSpPr>
        <p:spPr>
          <a:xfrm rot="0">
            <a:off x="378022" y="9711369"/>
            <a:ext cx="1005737" cy="266700"/>
          </a:xfrm>
          <a:prstGeom prst="rect">
            <a:avLst/>
          </a:prstGeom>
        </p:spPr>
        <p:txBody>
          <a:bodyPr anchor="t" rtlCol="false" tIns="0" lIns="0" bIns="0" rIns="0">
            <a:spAutoFit/>
          </a:bodyPr>
          <a:lstStyle/>
          <a:p>
            <a:pPr algn="r">
              <a:lnSpc>
                <a:spcPts val="2100"/>
              </a:lnSpc>
            </a:pPr>
            <a:r>
              <a:rPr lang="en-US" sz="1500" b="true">
                <a:solidFill>
                  <a:srgbClr val="343434"/>
                </a:solidFill>
                <a:latin typeface="DM Sans Bold"/>
                <a:ea typeface="DM Sans Bold"/>
                <a:cs typeface="DM Sans Bold"/>
                <a:sym typeface="DM Sans Bold"/>
              </a:rPr>
              <a:t>Page 03</a:t>
            </a:r>
          </a:p>
        </p:txBody>
      </p:sp>
      <p:sp>
        <p:nvSpPr>
          <p:cNvPr name="TextBox 5" id="5"/>
          <p:cNvSpPr txBox="true"/>
          <p:nvPr/>
        </p:nvSpPr>
        <p:spPr>
          <a:xfrm rot="0">
            <a:off x="1038225" y="377009"/>
            <a:ext cx="8235582" cy="1190627"/>
          </a:xfrm>
          <a:prstGeom prst="rect">
            <a:avLst/>
          </a:prstGeom>
        </p:spPr>
        <p:txBody>
          <a:bodyPr anchor="t" rtlCol="false" tIns="0" lIns="0" bIns="0" rIns="0">
            <a:spAutoFit/>
          </a:bodyPr>
          <a:lstStyle/>
          <a:p>
            <a:pPr algn="l">
              <a:lnSpc>
                <a:spcPts val="8399"/>
              </a:lnSpc>
            </a:pPr>
            <a:r>
              <a:rPr lang="en-US" sz="5999" b="true">
                <a:solidFill>
                  <a:srgbClr val="343434"/>
                </a:solidFill>
                <a:latin typeface="Cooper Hewitt Bold"/>
                <a:ea typeface="Cooper Hewitt Bold"/>
                <a:cs typeface="Cooper Hewitt Bold"/>
                <a:sym typeface="Cooper Hewitt Bold"/>
              </a:rPr>
              <a:t>NOME DE VARIÁVEIS</a:t>
            </a:r>
          </a:p>
        </p:txBody>
      </p:sp>
      <p:sp>
        <p:nvSpPr>
          <p:cNvPr name="TextBox 6" id="6"/>
          <p:cNvSpPr txBox="true"/>
          <p:nvPr/>
        </p:nvSpPr>
        <p:spPr>
          <a:xfrm rot="0">
            <a:off x="1028700" y="1771097"/>
            <a:ext cx="16364902" cy="1663065"/>
          </a:xfrm>
          <a:prstGeom prst="rect">
            <a:avLst/>
          </a:prstGeom>
        </p:spPr>
        <p:txBody>
          <a:bodyPr anchor="t" rtlCol="false" tIns="0" lIns="0" bIns="0" rIns="0">
            <a:spAutoFit/>
          </a:bodyPr>
          <a:lstStyle/>
          <a:p>
            <a:pPr algn="l">
              <a:lnSpc>
                <a:spcPts val="3359"/>
              </a:lnSpc>
            </a:pPr>
            <a:r>
              <a:rPr lang="en-US" sz="2400" b="true">
                <a:solidFill>
                  <a:srgbClr val="343434"/>
                </a:solidFill>
                <a:latin typeface="DM Sans Bold"/>
                <a:ea typeface="DM Sans Bold"/>
                <a:cs typeface="DM Sans Bold"/>
                <a:sym typeface="DM Sans Bold"/>
              </a:rPr>
              <a:t>Sendo o nome escolhido para a variável diferente de alguma palavra reservada é importante lembrar que das mais importantes características da linguagem C é a sensibilidade à caixa, isto é, nomes de funções, variáveis e constantes declaradas são tratados como entidades diferentes se escritas com letras maiúsculas ou minúscula. Além disso o ÚNICO caráter especial que pode ser usado é o "_"</a:t>
            </a:r>
          </a:p>
        </p:txBody>
      </p:sp>
      <p:sp>
        <p:nvSpPr>
          <p:cNvPr name="TextBox 7" id="7"/>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17</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88369" y="1812034"/>
            <a:ext cx="12711261" cy="8299706"/>
          </a:xfrm>
          <a:custGeom>
            <a:avLst/>
            <a:gdLst/>
            <a:ahLst/>
            <a:cxnLst/>
            <a:rect r="r" b="b" t="t" l="l"/>
            <a:pathLst>
              <a:path h="8299706" w="12711261">
                <a:moveTo>
                  <a:pt x="0" y="0"/>
                </a:moveTo>
                <a:lnTo>
                  <a:pt x="12711262" y="0"/>
                </a:lnTo>
                <a:lnTo>
                  <a:pt x="12711262" y="8299706"/>
                </a:lnTo>
                <a:lnTo>
                  <a:pt x="0" y="8299706"/>
                </a:lnTo>
                <a:lnTo>
                  <a:pt x="0" y="0"/>
                </a:lnTo>
                <a:close/>
              </a:path>
            </a:pathLst>
          </a:custGeom>
          <a:blipFill>
            <a:blip r:embed="rId4"/>
            <a:stretch>
              <a:fillRect l="0" t="0" r="0" b="0"/>
            </a:stretch>
          </a:blipFill>
        </p:spPr>
      </p:sp>
      <p:sp>
        <p:nvSpPr>
          <p:cNvPr name="TextBox 4" id="4"/>
          <p:cNvSpPr txBox="true"/>
          <p:nvPr/>
        </p:nvSpPr>
        <p:spPr>
          <a:xfrm rot="0">
            <a:off x="378022" y="9711369"/>
            <a:ext cx="1005737" cy="266700"/>
          </a:xfrm>
          <a:prstGeom prst="rect">
            <a:avLst/>
          </a:prstGeom>
        </p:spPr>
        <p:txBody>
          <a:bodyPr anchor="t" rtlCol="false" tIns="0" lIns="0" bIns="0" rIns="0">
            <a:spAutoFit/>
          </a:bodyPr>
          <a:lstStyle/>
          <a:p>
            <a:pPr algn="r">
              <a:lnSpc>
                <a:spcPts val="2100"/>
              </a:lnSpc>
            </a:pPr>
            <a:r>
              <a:rPr lang="en-US" sz="1500" b="true">
                <a:solidFill>
                  <a:srgbClr val="343434"/>
                </a:solidFill>
                <a:latin typeface="DM Sans Bold"/>
                <a:ea typeface="DM Sans Bold"/>
                <a:cs typeface="DM Sans Bold"/>
                <a:sym typeface="DM Sans Bold"/>
              </a:rPr>
              <a:t>Page 03</a:t>
            </a:r>
          </a:p>
        </p:txBody>
      </p:sp>
      <p:sp>
        <p:nvSpPr>
          <p:cNvPr name="TextBox 5" id="5"/>
          <p:cNvSpPr txBox="true"/>
          <p:nvPr/>
        </p:nvSpPr>
        <p:spPr>
          <a:xfrm rot="0">
            <a:off x="1038225" y="377009"/>
            <a:ext cx="8235582" cy="1190627"/>
          </a:xfrm>
          <a:prstGeom prst="rect">
            <a:avLst/>
          </a:prstGeom>
        </p:spPr>
        <p:txBody>
          <a:bodyPr anchor="t" rtlCol="false" tIns="0" lIns="0" bIns="0" rIns="0">
            <a:spAutoFit/>
          </a:bodyPr>
          <a:lstStyle/>
          <a:p>
            <a:pPr algn="l">
              <a:lnSpc>
                <a:spcPts val="8399"/>
              </a:lnSpc>
            </a:pPr>
            <a:r>
              <a:rPr lang="en-US" sz="5999" b="true">
                <a:solidFill>
                  <a:srgbClr val="343434"/>
                </a:solidFill>
                <a:latin typeface="Cooper Hewitt Bold"/>
                <a:ea typeface="Cooper Hewitt Bold"/>
                <a:cs typeface="Cooper Hewitt Bold"/>
                <a:sym typeface="Cooper Hewitt Bold"/>
              </a:rPr>
              <a:t>NOME DE VARIÁVEIS</a:t>
            </a:r>
          </a:p>
        </p:txBody>
      </p:sp>
      <p:sp>
        <p:nvSpPr>
          <p:cNvPr name="TextBox 6" id="6"/>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18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420216" y="2674124"/>
            <a:ext cx="5245361" cy="5245361"/>
          </a:xfrm>
          <a:custGeom>
            <a:avLst/>
            <a:gdLst/>
            <a:ahLst/>
            <a:cxnLst/>
            <a:rect r="r" b="b" t="t" l="l"/>
            <a:pathLst>
              <a:path h="5245361" w="5245361">
                <a:moveTo>
                  <a:pt x="0" y="0"/>
                </a:moveTo>
                <a:lnTo>
                  <a:pt x="5245361" y="0"/>
                </a:lnTo>
                <a:lnTo>
                  <a:pt x="5245361" y="5245362"/>
                </a:lnTo>
                <a:lnTo>
                  <a:pt x="0" y="5245362"/>
                </a:lnTo>
                <a:lnTo>
                  <a:pt x="0" y="0"/>
                </a:lnTo>
                <a:close/>
              </a:path>
            </a:pathLst>
          </a:custGeom>
          <a:blipFill>
            <a:blip r:embed="rId4"/>
            <a:stretch>
              <a:fillRect l="0" t="0" r="0" b="0"/>
            </a:stretch>
          </a:blipFill>
        </p:spPr>
      </p:sp>
      <p:grpSp>
        <p:nvGrpSpPr>
          <p:cNvPr name="Group 4" id="4"/>
          <p:cNvGrpSpPr/>
          <p:nvPr/>
        </p:nvGrpSpPr>
        <p:grpSpPr>
          <a:xfrm rot="0">
            <a:off x="13714063" y="4967971"/>
            <a:ext cx="715156" cy="7151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sp>
        <p:nvSpPr>
          <p:cNvPr name="Freeform 7" id="7"/>
          <p:cNvSpPr/>
          <p:nvPr/>
        </p:nvSpPr>
        <p:spPr>
          <a:xfrm flipH="false" flipV="false" rot="0">
            <a:off x="13656574" y="4910483"/>
            <a:ext cx="772644" cy="772644"/>
          </a:xfrm>
          <a:custGeom>
            <a:avLst/>
            <a:gdLst/>
            <a:ahLst/>
            <a:cxnLst/>
            <a:rect r="r" b="b" t="t" l="l"/>
            <a:pathLst>
              <a:path h="772644" w="772644">
                <a:moveTo>
                  <a:pt x="0" y="0"/>
                </a:moveTo>
                <a:lnTo>
                  <a:pt x="772645" y="0"/>
                </a:lnTo>
                <a:lnTo>
                  <a:pt x="772645" y="772644"/>
                </a:lnTo>
                <a:lnTo>
                  <a:pt x="0" y="772644"/>
                </a:lnTo>
                <a:lnTo>
                  <a:pt x="0" y="0"/>
                </a:lnTo>
                <a:close/>
              </a:path>
            </a:pathLst>
          </a:custGeom>
          <a:blipFill>
            <a:blip r:embed="rId5"/>
            <a:stretch>
              <a:fillRect l="0" t="0" r="0" b="0"/>
            </a:stretch>
          </a:blipFill>
        </p:spPr>
      </p:sp>
      <p:sp>
        <p:nvSpPr>
          <p:cNvPr name="TextBox 8" id="8"/>
          <p:cNvSpPr txBox="true"/>
          <p:nvPr/>
        </p:nvSpPr>
        <p:spPr>
          <a:xfrm rot="0">
            <a:off x="1028700" y="593244"/>
            <a:ext cx="9271087"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INTRODUÇÃO</a:t>
            </a:r>
          </a:p>
        </p:txBody>
      </p:sp>
      <p:sp>
        <p:nvSpPr>
          <p:cNvPr name="TextBox 9" id="9"/>
          <p:cNvSpPr txBox="true"/>
          <p:nvPr/>
        </p:nvSpPr>
        <p:spPr>
          <a:xfrm rot="0">
            <a:off x="16756431" y="9105900"/>
            <a:ext cx="1005737" cy="273619"/>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01</a:t>
            </a:r>
          </a:p>
        </p:txBody>
      </p:sp>
      <p:sp>
        <p:nvSpPr>
          <p:cNvPr name="TextBox 10" id="10"/>
          <p:cNvSpPr txBox="true"/>
          <p:nvPr/>
        </p:nvSpPr>
        <p:spPr>
          <a:xfrm rot="0">
            <a:off x="10276166" y="1550208"/>
            <a:ext cx="7533460" cy="891296"/>
          </a:xfrm>
          <a:prstGeom prst="rect">
            <a:avLst/>
          </a:prstGeom>
        </p:spPr>
        <p:txBody>
          <a:bodyPr anchor="t" rtlCol="false" tIns="0" lIns="0" bIns="0" rIns="0">
            <a:spAutoFit/>
          </a:bodyPr>
          <a:lstStyle/>
          <a:p>
            <a:pPr algn="ctr">
              <a:lnSpc>
                <a:spcPts val="6276"/>
              </a:lnSpc>
            </a:pPr>
            <a:r>
              <a:rPr lang="en-US" sz="4483">
                <a:solidFill>
                  <a:srgbClr val="343434"/>
                </a:solidFill>
                <a:latin typeface="Cooper Hewitt"/>
                <a:ea typeface="Cooper Hewitt"/>
                <a:cs typeface="Cooper Hewitt"/>
                <a:sym typeface="Cooper Hewitt"/>
              </a:rPr>
              <a:t>LINK DO GITHUB DO CURSO:</a:t>
            </a:r>
          </a:p>
        </p:txBody>
      </p:sp>
      <p:sp>
        <p:nvSpPr>
          <p:cNvPr name="TextBox 11" id="11"/>
          <p:cNvSpPr txBox="true"/>
          <p:nvPr/>
        </p:nvSpPr>
        <p:spPr>
          <a:xfrm rot="0">
            <a:off x="10068765" y="8011971"/>
            <a:ext cx="7948262" cy="515403"/>
          </a:xfrm>
          <a:prstGeom prst="rect">
            <a:avLst/>
          </a:prstGeom>
        </p:spPr>
        <p:txBody>
          <a:bodyPr anchor="t" rtlCol="false" tIns="0" lIns="0" bIns="0" rIns="0">
            <a:spAutoFit/>
          </a:bodyPr>
          <a:lstStyle/>
          <a:p>
            <a:pPr algn="ctr">
              <a:lnSpc>
                <a:spcPts val="3616"/>
              </a:lnSpc>
            </a:pPr>
            <a:r>
              <a:rPr lang="en-US" b="true" sz="2583">
                <a:solidFill>
                  <a:srgbClr val="343434"/>
                </a:solidFill>
                <a:latin typeface="Cooper Hewitt Bold"/>
                <a:ea typeface="Cooper Hewitt Bold"/>
                <a:cs typeface="Cooper Hewitt Bold"/>
                <a:sym typeface="Cooper Hewitt Bold"/>
              </a:rPr>
              <a:t>HTTPS://GITHUB.COM/ERICKSEBBA/MINICURCOPIC</a:t>
            </a:r>
          </a:p>
        </p:txBody>
      </p:sp>
      <p:sp>
        <p:nvSpPr>
          <p:cNvPr name="TextBox 12" id="12"/>
          <p:cNvSpPr txBox="true"/>
          <p:nvPr/>
        </p:nvSpPr>
        <p:spPr>
          <a:xfrm rot="0">
            <a:off x="1028700" y="2158104"/>
            <a:ext cx="3048065" cy="886112"/>
          </a:xfrm>
          <a:prstGeom prst="rect">
            <a:avLst/>
          </a:prstGeom>
        </p:spPr>
        <p:txBody>
          <a:bodyPr anchor="t" rtlCol="false" tIns="0" lIns="0" bIns="0" rIns="0">
            <a:spAutoFit/>
          </a:bodyPr>
          <a:lstStyle/>
          <a:p>
            <a:pPr algn="l">
              <a:lnSpc>
                <a:spcPts val="6276"/>
              </a:lnSpc>
            </a:pPr>
            <a:r>
              <a:rPr lang="en-US" sz="4483">
                <a:solidFill>
                  <a:srgbClr val="343434"/>
                </a:solidFill>
                <a:latin typeface="Cooper Hewitt"/>
                <a:ea typeface="Cooper Hewitt"/>
                <a:cs typeface="Cooper Hewitt"/>
                <a:sym typeface="Cooper Hewitt"/>
              </a:rPr>
              <a:t>OBJETIVOS:</a:t>
            </a:r>
          </a:p>
        </p:txBody>
      </p:sp>
      <p:sp>
        <p:nvSpPr>
          <p:cNvPr name="TextBox 13" id="13"/>
          <p:cNvSpPr txBox="true"/>
          <p:nvPr/>
        </p:nvSpPr>
        <p:spPr>
          <a:xfrm rot="0">
            <a:off x="990570" y="3543177"/>
            <a:ext cx="8153430" cy="4203700"/>
          </a:xfrm>
          <a:prstGeom prst="rect">
            <a:avLst/>
          </a:prstGeom>
        </p:spPr>
        <p:txBody>
          <a:bodyPr anchor="t" rtlCol="false" tIns="0" lIns="0" bIns="0" rIns="0">
            <a:spAutoFit/>
          </a:bodyPr>
          <a:lstStyle/>
          <a:p>
            <a:pPr algn="just">
              <a:lnSpc>
                <a:spcPts val="5599"/>
              </a:lnSpc>
            </a:pPr>
            <a:r>
              <a:rPr lang="en-US" sz="3999">
                <a:solidFill>
                  <a:srgbClr val="343434"/>
                </a:solidFill>
                <a:latin typeface="DM Sans"/>
                <a:ea typeface="DM Sans"/>
                <a:cs typeface="DM Sans"/>
                <a:sym typeface="DM Sans"/>
              </a:rPr>
              <a:t>O objetivo deste minicurso é explicar e exemplificar o básico da programação em C para utilizar microcontroladores para as diversas funções para as quais serve.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72958"/>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MODIFICADORES</a:t>
            </a:r>
          </a:p>
        </p:txBody>
      </p:sp>
      <p:sp>
        <p:nvSpPr>
          <p:cNvPr name="TextBox 4" id="4"/>
          <p:cNvSpPr txBox="true"/>
          <p:nvPr/>
        </p:nvSpPr>
        <p:spPr>
          <a:xfrm rot="0">
            <a:off x="282517" y="4507884"/>
            <a:ext cx="7247547" cy="5015071"/>
          </a:xfrm>
          <a:prstGeom prst="rect">
            <a:avLst/>
          </a:prstGeom>
        </p:spPr>
        <p:txBody>
          <a:bodyPr anchor="t" rtlCol="false" tIns="0" lIns="0" bIns="0" rIns="0">
            <a:spAutoFit/>
          </a:bodyPr>
          <a:lstStyle/>
          <a:p>
            <a:pPr algn="l">
              <a:lnSpc>
                <a:spcPts val="3359"/>
              </a:lnSpc>
            </a:pPr>
            <a:r>
              <a:rPr lang="en-US" sz="2400" b="true">
                <a:solidFill>
                  <a:srgbClr val="343434"/>
                </a:solidFill>
                <a:latin typeface="DM Sans Bold"/>
                <a:ea typeface="DM Sans Bold"/>
                <a:cs typeface="DM Sans Bold"/>
                <a:sym typeface="DM Sans Bold"/>
              </a:rPr>
              <a:t>Os quatro tipos de dados podem receber os modificadores opcionais de modo a criar um tipo de dado mais adequado para cada aplicação. A instrução </a:t>
            </a:r>
            <a:r>
              <a:rPr lang="en-US" sz="2400" b="true">
                <a:solidFill>
                  <a:srgbClr val="A067AE"/>
                </a:solidFill>
                <a:latin typeface="DM Sans Bold"/>
                <a:ea typeface="DM Sans Bold"/>
                <a:cs typeface="DM Sans Bold"/>
                <a:sym typeface="DM Sans Bold"/>
              </a:rPr>
              <a:t>short</a:t>
            </a:r>
            <a:r>
              <a:rPr lang="en-US" sz="2400" b="true">
                <a:solidFill>
                  <a:srgbClr val="343434"/>
                </a:solidFill>
                <a:latin typeface="DM Sans Bold"/>
                <a:ea typeface="DM Sans Bold"/>
                <a:cs typeface="DM Sans Bold"/>
                <a:sym typeface="DM Sans Bold"/>
              </a:rPr>
              <a:t> informa ao compilador que o tamanho da variável necessária é menor que o padrão do tipo de dado; de forma análoga, a instrução </a:t>
            </a:r>
            <a:r>
              <a:rPr lang="en-US" sz="2400" b="true">
                <a:solidFill>
                  <a:srgbClr val="A067AE"/>
                </a:solidFill>
                <a:latin typeface="DM Sans Bold"/>
                <a:ea typeface="DM Sans Bold"/>
                <a:cs typeface="DM Sans Bold"/>
                <a:sym typeface="DM Sans Bold"/>
              </a:rPr>
              <a:t>long </a:t>
            </a:r>
            <a:r>
              <a:rPr lang="en-US" sz="2400" b="true">
                <a:solidFill>
                  <a:srgbClr val="343434"/>
                </a:solidFill>
                <a:latin typeface="DM Sans Bold"/>
                <a:ea typeface="DM Sans Bold"/>
                <a:cs typeface="DM Sans Bold"/>
                <a:sym typeface="DM Sans Bold"/>
              </a:rPr>
              <a:t>informa que o tamanho necessário é maior que o tamanho padrão do tipo de dado, e as instruções unsigned e signed informam que os valores armazenados serão apenas positivos ou positivos e negativos, respectivamente</a:t>
            </a:r>
          </a:p>
        </p:txBody>
      </p:sp>
      <p:sp>
        <p:nvSpPr>
          <p:cNvPr name="TextBox 5" id="5"/>
          <p:cNvSpPr txBox="true"/>
          <p:nvPr/>
        </p:nvSpPr>
        <p:spPr>
          <a:xfrm rot="0">
            <a:off x="16756431" y="8763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19</a:t>
            </a:r>
          </a:p>
        </p:txBody>
      </p:sp>
      <p:sp>
        <p:nvSpPr>
          <p:cNvPr name="TextBox 6" id="6"/>
          <p:cNvSpPr txBox="true"/>
          <p:nvPr/>
        </p:nvSpPr>
        <p:spPr>
          <a:xfrm rot="0">
            <a:off x="1055075" y="1001434"/>
            <a:ext cx="7072639" cy="1209641"/>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DE TIPOS</a:t>
            </a:r>
          </a:p>
        </p:txBody>
      </p:sp>
      <p:sp>
        <p:nvSpPr>
          <p:cNvPr name="Freeform 7" id="7"/>
          <p:cNvSpPr/>
          <p:nvPr/>
        </p:nvSpPr>
        <p:spPr>
          <a:xfrm flipH="false" flipV="false" rot="0">
            <a:off x="7702385" y="2638700"/>
            <a:ext cx="10109243" cy="7125458"/>
          </a:xfrm>
          <a:custGeom>
            <a:avLst/>
            <a:gdLst/>
            <a:ahLst/>
            <a:cxnLst/>
            <a:rect r="r" b="b" t="t" l="l"/>
            <a:pathLst>
              <a:path h="7125458" w="10109243">
                <a:moveTo>
                  <a:pt x="0" y="0"/>
                </a:moveTo>
                <a:lnTo>
                  <a:pt x="10109243" y="0"/>
                </a:lnTo>
                <a:lnTo>
                  <a:pt x="10109243" y="7125458"/>
                </a:lnTo>
                <a:lnTo>
                  <a:pt x="0" y="7125458"/>
                </a:lnTo>
                <a:lnTo>
                  <a:pt x="0" y="0"/>
                </a:lnTo>
                <a:close/>
              </a:path>
            </a:pathLst>
          </a:custGeom>
          <a:blipFill>
            <a:blip r:embed="rId4"/>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01277" y="3855016"/>
            <a:ext cx="2628852" cy="742651"/>
          </a:xfrm>
          <a:custGeom>
            <a:avLst/>
            <a:gdLst/>
            <a:ahLst/>
            <a:cxnLst/>
            <a:rect r="r" b="b" t="t" l="l"/>
            <a:pathLst>
              <a:path h="742651" w="2628852">
                <a:moveTo>
                  <a:pt x="0" y="0"/>
                </a:moveTo>
                <a:lnTo>
                  <a:pt x="2628852" y="0"/>
                </a:lnTo>
                <a:lnTo>
                  <a:pt x="2628852" y="742651"/>
                </a:lnTo>
                <a:lnTo>
                  <a:pt x="0" y="7426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72958"/>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MODIFICADDORES</a:t>
            </a:r>
          </a:p>
        </p:txBody>
      </p:sp>
      <p:sp>
        <p:nvSpPr>
          <p:cNvPr name="TextBox 5" id="5"/>
          <p:cNvSpPr txBox="true"/>
          <p:nvPr/>
        </p:nvSpPr>
        <p:spPr>
          <a:xfrm rot="0">
            <a:off x="1055075" y="1001434"/>
            <a:ext cx="7072639" cy="1209641"/>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DE TIPOS</a:t>
            </a:r>
          </a:p>
        </p:txBody>
      </p:sp>
      <p:sp>
        <p:nvSpPr>
          <p:cNvPr name="TextBox 6" id="6"/>
          <p:cNvSpPr txBox="true"/>
          <p:nvPr/>
        </p:nvSpPr>
        <p:spPr>
          <a:xfrm rot="0">
            <a:off x="6356598" y="1096684"/>
            <a:ext cx="5574804" cy="3588077"/>
          </a:xfrm>
          <a:prstGeom prst="rect">
            <a:avLst/>
          </a:prstGeom>
        </p:spPr>
        <p:txBody>
          <a:bodyPr anchor="t" rtlCol="false" tIns="0" lIns="0" bIns="0" rIns="0">
            <a:spAutoFit/>
          </a:bodyPr>
          <a:lstStyle/>
          <a:p>
            <a:pPr algn="l">
              <a:lnSpc>
                <a:spcPts val="14425"/>
              </a:lnSpc>
            </a:pPr>
            <a:r>
              <a:rPr lang="en-US" sz="10303" b="true">
                <a:solidFill>
                  <a:srgbClr val="3D176E"/>
                </a:solidFill>
                <a:latin typeface="DM Sans Bold"/>
                <a:ea typeface="DM Sans Bold"/>
                <a:cs typeface="DM Sans Bold"/>
                <a:sym typeface="DM Sans Bold"/>
              </a:rPr>
              <a:t>0 1101110</a:t>
            </a:r>
          </a:p>
          <a:p>
            <a:pPr algn="l">
              <a:lnSpc>
                <a:spcPts val="14425"/>
              </a:lnSpc>
            </a:pPr>
            <a:r>
              <a:rPr lang="en-US" sz="10303" b="true">
                <a:solidFill>
                  <a:srgbClr val="3D176E"/>
                </a:solidFill>
                <a:latin typeface="DM Sans Bold"/>
                <a:ea typeface="DM Sans Bold"/>
                <a:cs typeface="DM Sans Bold"/>
                <a:sym typeface="DM Sans Bold"/>
              </a:rPr>
              <a:t> 1 1101110</a:t>
            </a:r>
          </a:p>
        </p:txBody>
      </p:sp>
      <p:sp>
        <p:nvSpPr>
          <p:cNvPr name="TextBox 7" id="7"/>
          <p:cNvSpPr txBox="true"/>
          <p:nvPr/>
        </p:nvSpPr>
        <p:spPr>
          <a:xfrm rot="0">
            <a:off x="1846570" y="2905199"/>
            <a:ext cx="2254707" cy="1321143"/>
          </a:xfrm>
          <a:prstGeom prst="rect">
            <a:avLst/>
          </a:prstGeom>
        </p:spPr>
        <p:txBody>
          <a:bodyPr anchor="t" rtlCol="false" tIns="0" lIns="0" bIns="0" rIns="0">
            <a:spAutoFit/>
          </a:bodyPr>
          <a:lstStyle/>
          <a:p>
            <a:pPr algn="ctr">
              <a:lnSpc>
                <a:spcPts val="10946"/>
              </a:lnSpc>
            </a:pPr>
            <a:r>
              <a:rPr lang="en-US" sz="7818" b="true">
                <a:solidFill>
                  <a:srgbClr val="A067AE"/>
                </a:solidFill>
                <a:latin typeface="DM Sans Bold"/>
                <a:ea typeface="DM Sans Bold"/>
                <a:cs typeface="DM Sans Bold"/>
                <a:sym typeface="DM Sans Bold"/>
              </a:rPr>
              <a:t>MSB</a:t>
            </a:r>
          </a:p>
        </p:txBody>
      </p:sp>
      <p:sp>
        <p:nvSpPr>
          <p:cNvPr name="Freeform 8" id="8"/>
          <p:cNvSpPr/>
          <p:nvPr/>
        </p:nvSpPr>
        <p:spPr>
          <a:xfrm flipH="false" flipV="true" rot="-1335925">
            <a:off x="3816790" y="2044995"/>
            <a:ext cx="2628852" cy="742651"/>
          </a:xfrm>
          <a:custGeom>
            <a:avLst/>
            <a:gdLst/>
            <a:ahLst/>
            <a:cxnLst/>
            <a:rect r="r" b="b" t="t" l="l"/>
            <a:pathLst>
              <a:path h="742651" w="2628852">
                <a:moveTo>
                  <a:pt x="0" y="742651"/>
                </a:moveTo>
                <a:lnTo>
                  <a:pt x="2628852" y="742651"/>
                </a:lnTo>
                <a:lnTo>
                  <a:pt x="2628852" y="0"/>
                </a:lnTo>
                <a:lnTo>
                  <a:pt x="0" y="0"/>
                </a:lnTo>
                <a:lnTo>
                  <a:pt x="0" y="74265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1599357" y="3816932"/>
            <a:ext cx="2628852" cy="742651"/>
          </a:xfrm>
          <a:custGeom>
            <a:avLst/>
            <a:gdLst/>
            <a:ahLst/>
            <a:cxnLst/>
            <a:rect r="r" b="b" t="t" l="l"/>
            <a:pathLst>
              <a:path h="742651" w="2628852">
                <a:moveTo>
                  <a:pt x="2628852" y="0"/>
                </a:moveTo>
                <a:lnTo>
                  <a:pt x="0" y="0"/>
                </a:lnTo>
                <a:lnTo>
                  <a:pt x="0" y="742651"/>
                </a:lnTo>
                <a:lnTo>
                  <a:pt x="2628852" y="742651"/>
                </a:lnTo>
                <a:lnTo>
                  <a:pt x="262885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true" rot="930236">
            <a:off x="11817790" y="2086836"/>
            <a:ext cx="2628852" cy="742651"/>
          </a:xfrm>
          <a:custGeom>
            <a:avLst/>
            <a:gdLst/>
            <a:ahLst/>
            <a:cxnLst/>
            <a:rect r="r" b="b" t="t" l="l"/>
            <a:pathLst>
              <a:path h="742651" w="2628852">
                <a:moveTo>
                  <a:pt x="2628852" y="742651"/>
                </a:moveTo>
                <a:lnTo>
                  <a:pt x="0" y="742651"/>
                </a:lnTo>
                <a:lnTo>
                  <a:pt x="0" y="0"/>
                </a:lnTo>
                <a:lnTo>
                  <a:pt x="2628852" y="0"/>
                </a:lnTo>
                <a:lnTo>
                  <a:pt x="2628852" y="74265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4236772" y="5652484"/>
            <a:ext cx="9814455" cy="3082869"/>
          </a:xfrm>
          <a:prstGeom prst="rect">
            <a:avLst/>
          </a:prstGeom>
        </p:spPr>
        <p:txBody>
          <a:bodyPr anchor="t" rtlCol="false" tIns="0" lIns="0" bIns="0" rIns="0">
            <a:spAutoFit/>
          </a:bodyPr>
          <a:lstStyle/>
          <a:p>
            <a:pPr algn="l">
              <a:lnSpc>
                <a:spcPts val="4903"/>
              </a:lnSpc>
            </a:pPr>
            <a:r>
              <a:rPr lang="en-US" sz="3502" b="true">
                <a:solidFill>
                  <a:srgbClr val="343434"/>
                </a:solidFill>
                <a:latin typeface="DM Sans Bold"/>
                <a:ea typeface="DM Sans Bold"/>
                <a:cs typeface="DM Sans Bold"/>
                <a:sym typeface="DM Sans Bold"/>
              </a:rPr>
              <a:t>unsigned char a = 0b01101110 // a é igual à 110 </a:t>
            </a:r>
          </a:p>
          <a:p>
            <a:pPr algn="l">
              <a:lnSpc>
                <a:spcPts val="4903"/>
              </a:lnSpc>
            </a:pPr>
            <a:r>
              <a:rPr lang="en-US" sz="3502" b="true">
                <a:solidFill>
                  <a:srgbClr val="343434"/>
                </a:solidFill>
                <a:latin typeface="DM Sans Bold"/>
                <a:ea typeface="DM Sans Bold"/>
                <a:cs typeface="DM Sans Bold"/>
                <a:sym typeface="DM Sans Bold"/>
              </a:rPr>
              <a:t>unsigned char b = 0b11101110 // b é igual à 238</a:t>
            </a:r>
          </a:p>
          <a:p>
            <a:pPr algn="l">
              <a:lnSpc>
                <a:spcPts val="4903"/>
              </a:lnSpc>
            </a:pPr>
          </a:p>
          <a:p>
            <a:pPr algn="l">
              <a:lnSpc>
                <a:spcPts val="4903"/>
              </a:lnSpc>
            </a:pPr>
            <a:r>
              <a:rPr lang="en-US" sz="3502" b="true">
                <a:solidFill>
                  <a:srgbClr val="343434"/>
                </a:solidFill>
                <a:latin typeface="DM Sans Bold"/>
                <a:ea typeface="DM Sans Bold"/>
                <a:cs typeface="DM Sans Bold"/>
                <a:sym typeface="DM Sans Bold"/>
              </a:rPr>
              <a:t>signed char c = 0b01101110 // a é igual à 110 </a:t>
            </a:r>
          </a:p>
          <a:p>
            <a:pPr algn="l">
              <a:lnSpc>
                <a:spcPts val="4903"/>
              </a:lnSpc>
            </a:pPr>
            <a:r>
              <a:rPr lang="en-US" sz="3502" b="true">
                <a:solidFill>
                  <a:srgbClr val="343434"/>
                </a:solidFill>
                <a:latin typeface="DM Sans Bold"/>
                <a:ea typeface="DM Sans Bold"/>
                <a:cs typeface="DM Sans Bold"/>
                <a:sym typeface="DM Sans Bold"/>
              </a:rPr>
              <a:t>signed char b = 0b11101110 // b é igual à -110</a:t>
            </a:r>
          </a:p>
        </p:txBody>
      </p:sp>
      <p:sp>
        <p:nvSpPr>
          <p:cNvPr name="TextBox 12" id="12"/>
          <p:cNvSpPr txBox="true"/>
          <p:nvPr/>
        </p:nvSpPr>
        <p:spPr>
          <a:xfrm rot="0">
            <a:off x="16756431" y="9102407"/>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20</a:t>
            </a:r>
          </a:p>
        </p:txBody>
      </p:sp>
      <p:sp>
        <p:nvSpPr>
          <p:cNvPr name="TextBox 13" id="13"/>
          <p:cNvSpPr txBox="true"/>
          <p:nvPr/>
        </p:nvSpPr>
        <p:spPr>
          <a:xfrm rot="0">
            <a:off x="392478" y="3982332"/>
            <a:ext cx="4198916" cy="440394"/>
          </a:xfrm>
          <a:prstGeom prst="rect">
            <a:avLst/>
          </a:prstGeom>
        </p:spPr>
        <p:txBody>
          <a:bodyPr anchor="t" rtlCol="false" tIns="0" lIns="0" bIns="0" rIns="0">
            <a:spAutoFit/>
          </a:bodyPr>
          <a:lstStyle/>
          <a:p>
            <a:pPr algn="ctr">
              <a:lnSpc>
                <a:spcPts val="3648"/>
              </a:lnSpc>
            </a:pPr>
            <a:r>
              <a:rPr lang="en-US" sz="2606" b="true">
                <a:solidFill>
                  <a:srgbClr val="343434"/>
                </a:solidFill>
                <a:latin typeface="DM Sans Bold"/>
                <a:ea typeface="DM Sans Bold"/>
                <a:cs typeface="DM Sans Bold"/>
                <a:sym typeface="DM Sans Bold"/>
              </a:rPr>
              <a:t>(Most Significant Bit)</a:t>
            </a:r>
          </a:p>
        </p:txBody>
      </p:sp>
      <p:sp>
        <p:nvSpPr>
          <p:cNvPr name="TextBox 14" id="14"/>
          <p:cNvSpPr txBox="true"/>
          <p:nvPr/>
        </p:nvSpPr>
        <p:spPr>
          <a:xfrm rot="0">
            <a:off x="14498069" y="2708814"/>
            <a:ext cx="2254707" cy="1321143"/>
          </a:xfrm>
          <a:prstGeom prst="rect">
            <a:avLst/>
          </a:prstGeom>
        </p:spPr>
        <p:txBody>
          <a:bodyPr anchor="t" rtlCol="false" tIns="0" lIns="0" bIns="0" rIns="0">
            <a:spAutoFit/>
          </a:bodyPr>
          <a:lstStyle/>
          <a:p>
            <a:pPr algn="ctr">
              <a:lnSpc>
                <a:spcPts val="10946"/>
              </a:lnSpc>
            </a:pPr>
            <a:r>
              <a:rPr lang="en-US" sz="7818" b="true">
                <a:solidFill>
                  <a:srgbClr val="A067AE"/>
                </a:solidFill>
                <a:latin typeface="DM Sans Bold"/>
                <a:ea typeface="DM Sans Bold"/>
                <a:cs typeface="DM Sans Bold"/>
                <a:sym typeface="DM Sans Bold"/>
              </a:rPr>
              <a:t>LSB</a:t>
            </a:r>
          </a:p>
        </p:txBody>
      </p:sp>
      <p:sp>
        <p:nvSpPr>
          <p:cNvPr name="TextBox 15" id="15"/>
          <p:cNvSpPr txBox="true"/>
          <p:nvPr/>
        </p:nvSpPr>
        <p:spPr>
          <a:xfrm rot="0">
            <a:off x="14089084" y="3807391"/>
            <a:ext cx="4198916" cy="440394"/>
          </a:xfrm>
          <a:prstGeom prst="rect">
            <a:avLst/>
          </a:prstGeom>
        </p:spPr>
        <p:txBody>
          <a:bodyPr anchor="t" rtlCol="false" tIns="0" lIns="0" bIns="0" rIns="0">
            <a:spAutoFit/>
          </a:bodyPr>
          <a:lstStyle/>
          <a:p>
            <a:pPr algn="ctr">
              <a:lnSpc>
                <a:spcPts val="3648"/>
              </a:lnSpc>
            </a:pPr>
            <a:r>
              <a:rPr lang="en-US" sz="2606" b="true">
                <a:solidFill>
                  <a:srgbClr val="343434"/>
                </a:solidFill>
                <a:latin typeface="DM Sans Bold"/>
                <a:ea typeface="DM Sans Bold"/>
                <a:cs typeface="DM Sans Bold"/>
                <a:sym typeface="DM Sans Bold"/>
              </a:rPr>
              <a:t>(Least Significant Bit)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72958"/>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MODIFICADDORES</a:t>
            </a:r>
          </a:p>
        </p:txBody>
      </p:sp>
      <p:sp>
        <p:nvSpPr>
          <p:cNvPr name="TextBox 4" id="4"/>
          <p:cNvSpPr txBox="true"/>
          <p:nvPr/>
        </p:nvSpPr>
        <p:spPr>
          <a:xfrm rot="0">
            <a:off x="1055075" y="1001434"/>
            <a:ext cx="7072639" cy="1209641"/>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DE TIPOS</a:t>
            </a:r>
          </a:p>
        </p:txBody>
      </p:sp>
      <p:sp>
        <p:nvSpPr>
          <p:cNvPr name="Freeform 5" id="5"/>
          <p:cNvSpPr/>
          <p:nvPr/>
        </p:nvSpPr>
        <p:spPr>
          <a:xfrm flipH="false" flipV="false" rot="0">
            <a:off x="5678989" y="1753983"/>
            <a:ext cx="6930022" cy="3455820"/>
          </a:xfrm>
          <a:custGeom>
            <a:avLst/>
            <a:gdLst/>
            <a:ahLst/>
            <a:cxnLst/>
            <a:rect r="r" b="b" t="t" l="l"/>
            <a:pathLst>
              <a:path h="3455820" w="6930022">
                <a:moveTo>
                  <a:pt x="0" y="0"/>
                </a:moveTo>
                <a:lnTo>
                  <a:pt x="6930022" y="0"/>
                </a:lnTo>
                <a:lnTo>
                  <a:pt x="6930022" y="3455820"/>
                </a:lnTo>
                <a:lnTo>
                  <a:pt x="0" y="3455820"/>
                </a:lnTo>
                <a:lnTo>
                  <a:pt x="0" y="0"/>
                </a:lnTo>
                <a:close/>
              </a:path>
            </a:pathLst>
          </a:custGeom>
          <a:blipFill>
            <a:blip r:embed="rId4"/>
            <a:stretch>
              <a:fillRect l="0" t="0" r="0" b="0"/>
            </a:stretch>
          </a:blipFill>
        </p:spPr>
      </p:sp>
      <p:sp>
        <p:nvSpPr>
          <p:cNvPr name="TextBox 6" id="6"/>
          <p:cNvSpPr txBox="true"/>
          <p:nvPr/>
        </p:nvSpPr>
        <p:spPr>
          <a:xfrm rot="0">
            <a:off x="4228761" y="5505078"/>
            <a:ext cx="9830479" cy="3082869"/>
          </a:xfrm>
          <a:prstGeom prst="rect">
            <a:avLst/>
          </a:prstGeom>
        </p:spPr>
        <p:txBody>
          <a:bodyPr anchor="t" rtlCol="false" tIns="0" lIns="0" bIns="0" rIns="0">
            <a:spAutoFit/>
          </a:bodyPr>
          <a:lstStyle/>
          <a:p>
            <a:pPr algn="l">
              <a:lnSpc>
                <a:spcPts val="4903"/>
              </a:lnSpc>
            </a:pPr>
            <a:r>
              <a:rPr lang="en-US" sz="3502" b="true">
                <a:solidFill>
                  <a:srgbClr val="343434"/>
                </a:solidFill>
                <a:latin typeface="DM Sans Bold"/>
                <a:ea typeface="DM Sans Bold"/>
                <a:cs typeface="DM Sans Bold"/>
                <a:sym typeface="DM Sans Bold"/>
              </a:rPr>
              <a:t>unsigned char a = 0b01101110 // a é igual à 110 </a:t>
            </a:r>
          </a:p>
          <a:p>
            <a:pPr algn="l">
              <a:lnSpc>
                <a:spcPts val="4903"/>
              </a:lnSpc>
            </a:pPr>
            <a:r>
              <a:rPr lang="en-US" sz="3502" b="true">
                <a:solidFill>
                  <a:srgbClr val="343434"/>
                </a:solidFill>
                <a:latin typeface="DM Sans Bold"/>
                <a:ea typeface="DM Sans Bold"/>
                <a:cs typeface="DM Sans Bold"/>
                <a:sym typeface="DM Sans Bold"/>
              </a:rPr>
              <a:t>unsigned char b = 0b11101110 // b é igual à 238</a:t>
            </a:r>
          </a:p>
          <a:p>
            <a:pPr algn="l">
              <a:lnSpc>
                <a:spcPts val="4903"/>
              </a:lnSpc>
            </a:pPr>
          </a:p>
          <a:p>
            <a:pPr algn="l">
              <a:lnSpc>
                <a:spcPts val="4903"/>
              </a:lnSpc>
            </a:pPr>
            <a:r>
              <a:rPr lang="en-US" sz="3502" b="true">
                <a:solidFill>
                  <a:srgbClr val="343434"/>
                </a:solidFill>
                <a:latin typeface="DM Sans Bold"/>
                <a:ea typeface="DM Sans Bold"/>
                <a:cs typeface="DM Sans Bold"/>
                <a:sym typeface="DM Sans Bold"/>
              </a:rPr>
              <a:t>signed char c = 0b01101110 // a é igual à 110 </a:t>
            </a:r>
          </a:p>
          <a:p>
            <a:pPr algn="l">
              <a:lnSpc>
                <a:spcPts val="4903"/>
              </a:lnSpc>
            </a:pPr>
            <a:r>
              <a:rPr lang="en-US" sz="3502" b="true">
                <a:solidFill>
                  <a:srgbClr val="343434"/>
                </a:solidFill>
                <a:latin typeface="DM Sans Bold"/>
                <a:ea typeface="DM Sans Bold"/>
                <a:cs typeface="DM Sans Bold"/>
                <a:sym typeface="DM Sans Bold"/>
              </a:rPr>
              <a:t>signed char b = 0b11101110 // b é igual à -110</a:t>
            </a:r>
          </a:p>
        </p:txBody>
      </p:sp>
      <p:sp>
        <p:nvSpPr>
          <p:cNvPr name="TextBox 7" id="7"/>
          <p:cNvSpPr txBox="true"/>
          <p:nvPr/>
        </p:nvSpPr>
        <p:spPr>
          <a:xfrm rot="0">
            <a:off x="16756431" y="9102407"/>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21</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21152" y="2840271"/>
            <a:ext cx="11547357" cy="5151795"/>
          </a:xfrm>
          <a:custGeom>
            <a:avLst/>
            <a:gdLst/>
            <a:ahLst/>
            <a:cxnLst/>
            <a:rect r="r" b="b" t="t" l="l"/>
            <a:pathLst>
              <a:path h="5151795" w="11547357">
                <a:moveTo>
                  <a:pt x="0" y="0"/>
                </a:moveTo>
                <a:lnTo>
                  <a:pt x="11547357" y="0"/>
                </a:lnTo>
                <a:lnTo>
                  <a:pt x="11547357" y="5151794"/>
                </a:lnTo>
                <a:lnTo>
                  <a:pt x="0" y="5151794"/>
                </a:lnTo>
                <a:lnTo>
                  <a:pt x="0" y="0"/>
                </a:lnTo>
                <a:close/>
              </a:path>
            </a:pathLst>
          </a:custGeom>
          <a:blipFill>
            <a:blip r:embed="rId4"/>
            <a:stretch>
              <a:fillRect l="-8485" t="0" r="0" b="0"/>
            </a:stretch>
          </a:blipFill>
        </p:spPr>
      </p:sp>
      <p:sp>
        <p:nvSpPr>
          <p:cNvPr name="TextBox 4" id="4"/>
          <p:cNvSpPr txBox="true"/>
          <p:nvPr/>
        </p:nvSpPr>
        <p:spPr>
          <a:xfrm rot="0">
            <a:off x="1028700" y="172958"/>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CONVERSÃO</a:t>
            </a:r>
          </a:p>
        </p:txBody>
      </p:sp>
      <p:sp>
        <p:nvSpPr>
          <p:cNvPr name="TextBox 5" id="5"/>
          <p:cNvSpPr txBox="true"/>
          <p:nvPr/>
        </p:nvSpPr>
        <p:spPr>
          <a:xfrm rot="0">
            <a:off x="282517" y="3104392"/>
            <a:ext cx="6994699" cy="5408210"/>
          </a:xfrm>
          <a:prstGeom prst="rect">
            <a:avLst/>
          </a:prstGeom>
        </p:spPr>
        <p:txBody>
          <a:bodyPr anchor="t" rtlCol="false" tIns="0" lIns="0" bIns="0" rIns="0">
            <a:spAutoFit/>
          </a:bodyPr>
          <a:lstStyle/>
          <a:p>
            <a:pPr algn="l">
              <a:lnSpc>
                <a:spcPts val="4291"/>
              </a:lnSpc>
            </a:pPr>
            <a:r>
              <a:rPr lang="en-US" sz="3065" b="true">
                <a:solidFill>
                  <a:srgbClr val="343434"/>
                </a:solidFill>
                <a:latin typeface="DM Sans Bold"/>
                <a:ea typeface="DM Sans Bold"/>
                <a:cs typeface="DM Sans Bold"/>
                <a:sym typeface="DM Sans Bold"/>
              </a:rPr>
              <a:t>Deve ser utilizada para garantir o funcionamento correto quando se realiza operações com variáveis de diferentes tipos. Isto é, impedir que o resultado estoure a capacidade da variável que armazena o resultado, ou que a conversão automática seja incorreta resultando em uma conversão forçada (casting), devolvendo valores incorretos.</a:t>
            </a:r>
          </a:p>
        </p:txBody>
      </p:sp>
      <p:sp>
        <p:nvSpPr>
          <p:cNvPr name="TextBox 6" id="6"/>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22</a:t>
            </a:r>
          </a:p>
        </p:txBody>
      </p:sp>
      <p:sp>
        <p:nvSpPr>
          <p:cNvPr name="TextBox 7" id="7"/>
          <p:cNvSpPr txBox="true"/>
          <p:nvPr/>
        </p:nvSpPr>
        <p:spPr>
          <a:xfrm rot="0">
            <a:off x="1055075" y="1001434"/>
            <a:ext cx="7072639" cy="1209641"/>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DE TIPOS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66447"/>
            <a:ext cx="10091740"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MODIFICADORES DE ESCOPO</a:t>
            </a:r>
          </a:p>
        </p:txBody>
      </p:sp>
      <p:sp>
        <p:nvSpPr>
          <p:cNvPr name="TextBox 4" id="4"/>
          <p:cNvSpPr txBox="true"/>
          <p:nvPr/>
        </p:nvSpPr>
        <p:spPr>
          <a:xfrm rot="0">
            <a:off x="1055075" y="1385646"/>
            <a:ext cx="12792672" cy="1243767"/>
          </a:xfrm>
          <a:prstGeom prst="rect">
            <a:avLst/>
          </a:prstGeom>
        </p:spPr>
        <p:txBody>
          <a:bodyPr anchor="t" rtlCol="false" tIns="0" lIns="0" bIns="0" rIns="0">
            <a:spAutoFit/>
          </a:bodyPr>
          <a:lstStyle/>
          <a:p>
            <a:pPr algn="just">
              <a:lnSpc>
                <a:spcPts val="3359"/>
              </a:lnSpc>
            </a:pPr>
            <a:r>
              <a:rPr lang="en-US" sz="2400" b="true">
                <a:solidFill>
                  <a:srgbClr val="343434"/>
                </a:solidFill>
                <a:latin typeface="DM Sans Bold"/>
                <a:ea typeface="DM Sans Bold"/>
                <a:cs typeface="DM Sans Bold"/>
                <a:sym typeface="DM Sans Bold"/>
              </a:rPr>
              <a:t>Um modificador de escopo trata-se de um parâmetro opcional na declaração de uma variável que permite alterar a área de existência da variável dentro do programa ou também definir seu local de criação:</a:t>
            </a:r>
          </a:p>
        </p:txBody>
      </p:sp>
      <p:sp>
        <p:nvSpPr>
          <p:cNvPr name="TextBox 5" id="5"/>
          <p:cNvSpPr txBox="true"/>
          <p:nvPr/>
        </p:nvSpPr>
        <p:spPr>
          <a:xfrm rot="0">
            <a:off x="1055075" y="3955012"/>
            <a:ext cx="12792672" cy="824733"/>
          </a:xfrm>
          <a:prstGeom prst="rect">
            <a:avLst/>
          </a:prstGeom>
        </p:spPr>
        <p:txBody>
          <a:bodyPr anchor="t" rtlCol="false" tIns="0" lIns="0" bIns="0" rIns="0">
            <a:spAutoFit/>
          </a:bodyPr>
          <a:lstStyle/>
          <a:p>
            <a:pPr algn="just">
              <a:lnSpc>
                <a:spcPts val="3359"/>
              </a:lnSpc>
            </a:pPr>
            <a:r>
              <a:rPr lang="en-US" sz="2400" b="true">
                <a:solidFill>
                  <a:srgbClr val="A067AE"/>
                </a:solidFill>
                <a:latin typeface="DM Sans Bold"/>
                <a:ea typeface="DM Sans Bold"/>
                <a:cs typeface="DM Sans Bold"/>
                <a:sym typeface="DM Sans Bold"/>
              </a:rPr>
              <a:t>auto:</a:t>
            </a:r>
            <a:r>
              <a:rPr lang="en-US" sz="2400" b="true">
                <a:solidFill>
                  <a:srgbClr val="343434"/>
                </a:solidFill>
                <a:latin typeface="DM Sans Bold"/>
                <a:ea typeface="DM Sans Bold"/>
                <a:cs typeface="DM Sans Bold"/>
                <a:sym typeface="DM Sans Bold"/>
              </a:rPr>
              <a:t> modificador de escopo automático para variáveis locais (declaradas dentro de funções). Pode ser omitido.</a:t>
            </a:r>
          </a:p>
        </p:txBody>
      </p:sp>
      <p:sp>
        <p:nvSpPr>
          <p:cNvPr name="TextBox 6" id="6"/>
          <p:cNvSpPr txBox="true"/>
          <p:nvPr/>
        </p:nvSpPr>
        <p:spPr>
          <a:xfrm rot="0">
            <a:off x="1055075" y="5459119"/>
            <a:ext cx="12792672" cy="824733"/>
          </a:xfrm>
          <a:prstGeom prst="rect">
            <a:avLst/>
          </a:prstGeom>
        </p:spPr>
        <p:txBody>
          <a:bodyPr anchor="t" rtlCol="false" tIns="0" lIns="0" bIns="0" rIns="0">
            <a:spAutoFit/>
          </a:bodyPr>
          <a:lstStyle/>
          <a:p>
            <a:pPr algn="just">
              <a:lnSpc>
                <a:spcPts val="3359"/>
              </a:lnSpc>
            </a:pPr>
            <a:r>
              <a:rPr lang="en-US" sz="2400" b="true">
                <a:solidFill>
                  <a:srgbClr val="A067AE"/>
                </a:solidFill>
                <a:latin typeface="DM Sans Bold"/>
                <a:ea typeface="DM Sans Bold"/>
                <a:cs typeface="DM Sans Bold"/>
                <a:sym typeface="DM Sans Bold"/>
              </a:rPr>
              <a:t>register:</a:t>
            </a:r>
            <a:r>
              <a:rPr lang="en-US" sz="2400" b="true">
                <a:solidFill>
                  <a:srgbClr val="343434"/>
                </a:solidFill>
                <a:latin typeface="DM Sans Bold"/>
                <a:ea typeface="DM Sans Bold"/>
                <a:cs typeface="DM Sans Bold"/>
                <a:sym typeface="DM Sans Bold"/>
              </a:rPr>
              <a:t> modificador que solicita ao microcontrolador o armazenamento da variável dentro de um registrador. Não pode ser utilizado na declaração de variáveis globais.</a:t>
            </a:r>
          </a:p>
        </p:txBody>
      </p:sp>
      <p:sp>
        <p:nvSpPr>
          <p:cNvPr name="TextBox 7" id="7"/>
          <p:cNvSpPr txBox="true"/>
          <p:nvPr/>
        </p:nvSpPr>
        <p:spPr>
          <a:xfrm rot="0">
            <a:off x="1055075" y="6960127"/>
            <a:ext cx="12792672" cy="1243767"/>
          </a:xfrm>
          <a:prstGeom prst="rect">
            <a:avLst/>
          </a:prstGeom>
        </p:spPr>
        <p:txBody>
          <a:bodyPr anchor="t" rtlCol="false" tIns="0" lIns="0" bIns="0" rIns="0">
            <a:spAutoFit/>
          </a:bodyPr>
          <a:lstStyle/>
          <a:p>
            <a:pPr algn="just">
              <a:lnSpc>
                <a:spcPts val="3359"/>
              </a:lnSpc>
            </a:pPr>
            <a:r>
              <a:rPr lang="en-US" sz="2400" b="true">
                <a:solidFill>
                  <a:srgbClr val="A067AE"/>
                </a:solidFill>
                <a:latin typeface="DM Sans Bold"/>
                <a:ea typeface="DM Sans Bold"/>
                <a:cs typeface="DM Sans Bold"/>
                <a:sym typeface="DM Sans Bold"/>
              </a:rPr>
              <a:t>const: </a:t>
            </a:r>
            <a:r>
              <a:rPr lang="en-US" sz="2400" b="true">
                <a:solidFill>
                  <a:srgbClr val="343434"/>
                </a:solidFill>
                <a:latin typeface="DM Sans Bold"/>
                <a:ea typeface="DM Sans Bold"/>
                <a:cs typeface="DM Sans Bold"/>
                <a:sym typeface="DM Sans Bold"/>
              </a:rPr>
              <a:t>modificador que concede a variável a inalterabilidade de seu valor, isto é,  qualquer tentativa de mudar o valor de uma variável declarada com “const” resultará em erro de compilação.</a:t>
            </a:r>
          </a:p>
        </p:txBody>
      </p:sp>
      <p:sp>
        <p:nvSpPr>
          <p:cNvPr name="TextBox 8" id="8"/>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23</a:t>
            </a:r>
          </a:p>
        </p:txBody>
      </p:sp>
      <p:sp>
        <p:nvSpPr>
          <p:cNvPr name="TextBox 9" id="9"/>
          <p:cNvSpPr txBox="true"/>
          <p:nvPr/>
        </p:nvSpPr>
        <p:spPr>
          <a:xfrm rot="0">
            <a:off x="1028700" y="2820342"/>
            <a:ext cx="12792672" cy="455295"/>
          </a:xfrm>
          <a:prstGeom prst="rect">
            <a:avLst/>
          </a:prstGeom>
        </p:spPr>
        <p:txBody>
          <a:bodyPr anchor="t" rtlCol="false" tIns="0" lIns="0" bIns="0" rIns="0">
            <a:spAutoFit/>
          </a:bodyPr>
          <a:lstStyle/>
          <a:p>
            <a:pPr algn="just">
              <a:lnSpc>
                <a:spcPts val="3779"/>
              </a:lnSpc>
            </a:pPr>
            <a:r>
              <a:rPr lang="en-US" b="true" sz="2699" u="sng">
                <a:solidFill>
                  <a:srgbClr val="A067AE"/>
                </a:solidFill>
                <a:latin typeface="DM Sans Bold"/>
                <a:ea typeface="DM Sans Bold"/>
                <a:cs typeface="DM Sans Bold"/>
                <a:sym typeface="DM Sans Bold"/>
              </a:rPr>
              <a:t>auto,  register, const,</a:t>
            </a:r>
            <a:r>
              <a:rPr lang="en-US" b="true" sz="2699" u="sng">
                <a:solidFill>
                  <a:srgbClr val="D2B6D7"/>
                </a:solidFill>
                <a:latin typeface="DM Sans Bold"/>
                <a:ea typeface="DM Sans Bold"/>
                <a:cs typeface="DM Sans Bold"/>
                <a:sym typeface="DM Sans Bold"/>
              </a:rPr>
              <a:t> volatile, static, extern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TextBox 2" id="2"/>
          <p:cNvSpPr txBox="true"/>
          <p:nvPr/>
        </p:nvSpPr>
        <p:spPr>
          <a:xfrm rot="0">
            <a:off x="1028700" y="166447"/>
            <a:ext cx="10091740"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MODIFICADORES DE ESCOPO</a:t>
            </a:r>
          </a:p>
        </p:txBody>
      </p:sp>
      <p:sp>
        <p:nvSpPr>
          <p:cNvPr name="TextBox 3" id="3"/>
          <p:cNvSpPr txBox="true"/>
          <p:nvPr/>
        </p:nvSpPr>
        <p:spPr>
          <a:xfrm rot="0">
            <a:off x="1055075" y="1385646"/>
            <a:ext cx="12792672" cy="1243767"/>
          </a:xfrm>
          <a:prstGeom prst="rect">
            <a:avLst/>
          </a:prstGeom>
        </p:spPr>
        <p:txBody>
          <a:bodyPr anchor="t" rtlCol="false" tIns="0" lIns="0" bIns="0" rIns="0">
            <a:spAutoFit/>
          </a:bodyPr>
          <a:lstStyle/>
          <a:p>
            <a:pPr algn="just">
              <a:lnSpc>
                <a:spcPts val="3359"/>
              </a:lnSpc>
            </a:pPr>
            <a:r>
              <a:rPr lang="en-US" sz="2400" b="true">
                <a:solidFill>
                  <a:srgbClr val="343434"/>
                </a:solidFill>
                <a:latin typeface="DM Sans Bold"/>
                <a:ea typeface="DM Sans Bold"/>
                <a:cs typeface="DM Sans Bold"/>
                <a:sym typeface="DM Sans Bold"/>
              </a:rPr>
              <a:t>Um modificador de escopo trata-se de um parâmetro opcional na declaração de uma variável que permite alterar a área de existência da variável dentro do programa ou também definir seu local de criação:</a:t>
            </a:r>
          </a:p>
        </p:txBody>
      </p:sp>
      <p:sp>
        <p:nvSpPr>
          <p:cNvPr name="TextBox 4" id="4"/>
          <p:cNvSpPr txBox="true"/>
          <p:nvPr/>
        </p:nvSpPr>
        <p:spPr>
          <a:xfrm rot="0">
            <a:off x="1055075" y="3955012"/>
            <a:ext cx="12792672" cy="1243767"/>
          </a:xfrm>
          <a:prstGeom prst="rect">
            <a:avLst/>
          </a:prstGeom>
        </p:spPr>
        <p:txBody>
          <a:bodyPr anchor="t" rtlCol="false" tIns="0" lIns="0" bIns="0" rIns="0">
            <a:spAutoFit/>
          </a:bodyPr>
          <a:lstStyle/>
          <a:p>
            <a:pPr algn="just">
              <a:lnSpc>
                <a:spcPts val="3359"/>
              </a:lnSpc>
            </a:pPr>
            <a:r>
              <a:rPr lang="en-US" sz="2400" b="true">
                <a:solidFill>
                  <a:srgbClr val="A067AE"/>
                </a:solidFill>
                <a:latin typeface="DM Sans Bold"/>
                <a:ea typeface="DM Sans Bold"/>
                <a:cs typeface="DM Sans Bold"/>
                <a:sym typeface="DM Sans Bold"/>
              </a:rPr>
              <a:t>volatile: </a:t>
            </a:r>
            <a:r>
              <a:rPr lang="en-US" sz="2400" b="true">
                <a:solidFill>
                  <a:srgbClr val="000000"/>
                </a:solidFill>
                <a:latin typeface="DM Sans Bold"/>
                <a:ea typeface="DM Sans Bold"/>
                <a:cs typeface="DM Sans Bold"/>
                <a:sym typeface="DM Sans Bold"/>
              </a:rPr>
              <a:t>modificador que permite que uma variável seja alterável sem o conhecimento do programa principal, ainda que seja declarada dentro do seu escopo (utilizada para impedir otimizações errôneas do compilador).</a:t>
            </a:r>
          </a:p>
        </p:txBody>
      </p:sp>
      <p:sp>
        <p:nvSpPr>
          <p:cNvPr name="TextBox 5" id="5"/>
          <p:cNvSpPr txBox="true"/>
          <p:nvPr/>
        </p:nvSpPr>
        <p:spPr>
          <a:xfrm rot="0">
            <a:off x="1028700" y="5667086"/>
            <a:ext cx="12792672" cy="1243767"/>
          </a:xfrm>
          <a:prstGeom prst="rect">
            <a:avLst/>
          </a:prstGeom>
        </p:spPr>
        <p:txBody>
          <a:bodyPr anchor="t" rtlCol="false" tIns="0" lIns="0" bIns="0" rIns="0">
            <a:spAutoFit/>
          </a:bodyPr>
          <a:lstStyle/>
          <a:p>
            <a:pPr algn="just">
              <a:lnSpc>
                <a:spcPts val="3359"/>
              </a:lnSpc>
            </a:pPr>
            <a:r>
              <a:rPr lang="en-US" sz="2400" b="true">
                <a:solidFill>
                  <a:srgbClr val="A067AE"/>
                </a:solidFill>
                <a:latin typeface="DM Sans Bold"/>
                <a:ea typeface="DM Sans Bold"/>
                <a:cs typeface="DM Sans Bold"/>
                <a:sym typeface="DM Sans Bold"/>
              </a:rPr>
              <a:t>static: </a:t>
            </a:r>
            <a:r>
              <a:rPr lang="en-US" sz="2400" b="true">
                <a:solidFill>
                  <a:srgbClr val="000000"/>
                </a:solidFill>
                <a:latin typeface="DM Sans Bold"/>
                <a:ea typeface="DM Sans Bold"/>
                <a:cs typeface="DM Sans Bold"/>
                <a:sym typeface="DM Sans Bold"/>
              </a:rPr>
              <a:t>modificador utilizado para tornar uma variável global conhecida apenas no arquivo no qual ela foi declarada e para manter inalterado o valor de uma variável local entre as chamadas de função.</a:t>
            </a:r>
          </a:p>
        </p:txBody>
      </p:sp>
      <p:sp>
        <p:nvSpPr>
          <p:cNvPr name="TextBox 6" id="6"/>
          <p:cNvSpPr txBox="true"/>
          <p:nvPr/>
        </p:nvSpPr>
        <p:spPr>
          <a:xfrm rot="0">
            <a:off x="1055075" y="7379161"/>
            <a:ext cx="12792672" cy="1662800"/>
          </a:xfrm>
          <a:prstGeom prst="rect">
            <a:avLst/>
          </a:prstGeom>
        </p:spPr>
        <p:txBody>
          <a:bodyPr anchor="t" rtlCol="false" tIns="0" lIns="0" bIns="0" rIns="0">
            <a:spAutoFit/>
          </a:bodyPr>
          <a:lstStyle/>
          <a:p>
            <a:pPr algn="just">
              <a:lnSpc>
                <a:spcPts val="3359"/>
              </a:lnSpc>
            </a:pPr>
            <a:r>
              <a:rPr lang="en-US" sz="2400" b="true">
                <a:solidFill>
                  <a:srgbClr val="A067AE"/>
                </a:solidFill>
                <a:latin typeface="DM Sans Bold"/>
                <a:ea typeface="DM Sans Bold"/>
                <a:cs typeface="DM Sans Bold"/>
                <a:sym typeface="DM Sans Bold"/>
              </a:rPr>
              <a:t>extern: </a:t>
            </a:r>
            <a:r>
              <a:rPr lang="en-US" sz="2400" b="true">
                <a:solidFill>
                  <a:srgbClr val="000000"/>
                </a:solidFill>
                <a:latin typeface="DM Sans Bold"/>
                <a:ea typeface="DM Sans Bold"/>
                <a:cs typeface="DM Sans Bold"/>
                <a:sym typeface="DM Sans Bold"/>
              </a:rPr>
              <a:t>modificador utilizado para indicar ao compilador que a variável ou função foi declarada em outro arquivo, indicando a necessidade de um “linker” (possibilita incorporar funções que não possuem correspondência na “linguagem C”, como algumas em “assembly”).</a:t>
            </a:r>
          </a:p>
        </p:txBody>
      </p:sp>
      <p:sp>
        <p:nvSpPr>
          <p:cNvPr name="TextBox 7" id="7"/>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24</a:t>
            </a:r>
          </a:p>
        </p:txBody>
      </p:sp>
      <p:sp>
        <p:nvSpPr>
          <p:cNvPr name="TextBox 8" id="8"/>
          <p:cNvSpPr txBox="true"/>
          <p:nvPr/>
        </p:nvSpPr>
        <p:spPr>
          <a:xfrm rot="0">
            <a:off x="1028700" y="2820342"/>
            <a:ext cx="12792672" cy="455295"/>
          </a:xfrm>
          <a:prstGeom prst="rect">
            <a:avLst/>
          </a:prstGeom>
        </p:spPr>
        <p:txBody>
          <a:bodyPr anchor="t" rtlCol="false" tIns="0" lIns="0" bIns="0" rIns="0">
            <a:spAutoFit/>
          </a:bodyPr>
          <a:lstStyle/>
          <a:p>
            <a:pPr algn="just">
              <a:lnSpc>
                <a:spcPts val="3779"/>
              </a:lnSpc>
            </a:pPr>
            <a:r>
              <a:rPr lang="en-US" b="true" sz="2699" u="sng">
                <a:solidFill>
                  <a:srgbClr val="D2B6D7"/>
                </a:solidFill>
                <a:latin typeface="DM Sans Bold"/>
                <a:ea typeface="DM Sans Bold"/>
                <a:cs typeface="DM Sans Bold"/>
                <a:sym typeface="DM Sans Bold"/>
              </a:rPr>
              <a:t>auto,  register, const,</a:t>
            </a:r>
            <a:r>
              <a:rPr lang="en-US" b="true" sz="2699" u="sng">
                <a:solidFill>
                  <a:srgbClr val="A067AE"/>
                </a:solidFill>
                <a:latin typeface="DM Sans Bold"/>
                <a:ea typeface="DM Sans Bold"/>
                <a:cs typeface="DM Sans Bold"/>
                <a:sym typeface="DM Sans Bold"/>
              </a:rPr>
              <a:t> volatile, static, extern</a:t>
            </a:r>
          </a:p>
        </p:txBody>
      </p:sp>
      <p:sp>
        <p:nvSpPr>
          <p:cNvPr name="Freeform 9" id="9"/>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47706" y="1853889"/>
            <a:ext cx="11050915" cy="7518246"/>
          </a:xfrm>
          <a:custGeom>
            <a:avLst/>
            <a:gdLst/>
            <a:ahLst/>
            <a:cxnLst/>
            <a:rect r="r" b="b" t="t" l="l"/>
            <a:pathLst>
              <a:path h="7518246" w="11050915">
                <a:moveTo>
                  <a:pt x="0" y="0"/>
                </a:moveTo>
                <a:lnTo>
                  <a:pt x="11050915" y="0"/>
                </a:lnTo>
                <a:lnTo>
                  <a:pt x="11050915" y="7518246"/>
                </a:lnTo>
                <a:lnTo>
                  <a:pt x="0" y="7518246"/>
                </a:lnTo>
                <a:lnTo>
                  <a:pt x="0" y="0"/>
                </a:lnTo>
                <a:close/>
              </a:path>
            </a:pathLst>
          </a:custGeom>
          <a:blipFill>
            <a:blip r:embed="rId4"/>
            <a:stretch>
              <a:fillRect l="0" t="0" r="0" b="0"/>
            </a:stretch>
          </a:blipFill>
        </p:spPr>
      </p:sp>
      <p:sp>
        <p:nvSpPr>
          <p:cNvPr name="TextBox 4" id="4"/>
          <p:cNvSpPr txBox="true"/>
          <p:nvPr/>
        </p:nvSpPr>
        <p:spPr>
          <a:xfrm rot="0">
            <a:off x="1028700" y="172958"/>
            <a:ext cx="7072639"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ESCREVENDO </a:t>
            </a:r>
          </a:p>
        </p:txBody>
      </p:sp>
      <p:sp>
        <p:nvSpPr>
          <p:cNvPr name="TextBox 5" id="5"/>
          <p:cNvSpPr txBox="true"/>
          <p:nvPr/>
        </p:nvSpPr>
        <p:spPr>
          <a:xfrm rot="0">
            <a:off x="282517" y="3113917"/>
            <a:ext cx="6465189" cy="4095195"/>
          </a:xfrm>
          <a:prstGeom prst="rect">
            <a:avLst/>
          </a:prstGeom>
        </p:spPr>
        <p:txBody>
          <a:bodyPr anchor="t" rtlCol="false" tIns="0" lIns="0" bIns="0" rIns="0">
            <a:spAutoFit/>
          </a:bodyPr>
          <a:lstStyle/>
          <a:p>
            <a:pPr algn="l">
              <a:lnSpc>
                <a:spcPts val="3639"/>
              </a:lnSpc>
            </a:pPr>
            <a:r>
              <a:rPr lang="en-US" sz="2599" b="true">
                <a:solidFill>
                  <a:srgbClr val="343434"/>
                </a:solidFill>
                <a:latin typeface="DM Sans Bold"/>
                <a:ea typeface="DM Sans Bold"/>
                <a:cs typeface="DM Sans Bold"/>
                <a:sym typeface="DM Sans Bold"/>
              </a:rPr>
              <a:t>1- Existem pelo menos 3 opções quanto a sintaxe para escrita de operações em C (exemplo na imagem).</a:t>
            </a:r>
          </a:p>
          <a:p>
            <a:pPr algn="l">
              <a:lnSpc>
                <a:spcPts val="3639"/>
              </a:lnSpc>
            </a:pPr>
          </a:p>
          <a:p>
            <a:pPr algn="l">
              <a:lnSpc>
                <a:spcPts val="3639"/>
              </a:lnSpc>
            </a:pPr>
          </a:p>
          <a:p>
            <a:pPr algn="l">
              <a:lnSpc>
                <a:spcPts val="3639"/>
              </a:lnSpc>
            </a:pPr>
            <a:r>
              <a:rPr lang="en-US" sz="2599" b="true">
                <a:solidFill>
                  <a:srgbClr val="343434"/>
                </a:solidFill>
                <a:latin typeface="DM Sans Bold"/>
                <a:ea typeface="DM Sans Bold"/>
                <a:cs typeface="DM Sans Bold"/>
                <a:sym typeface="DM Sans Bold"/>
              </a:rPr>
              <a:t>2- A posição do operador (“pré” ou “pós” fixado) interfere diretamente no comportamento da variável envolvida na operação (exemplo na imagem).</a:t>
            </a:r>
          </a:p>
        </p:txBody>
      </p:sp>
      <p:sp>
        <p:nvSpPr>
          <p:cNvPr name="TextBox 6" id="6"/>
          <p:cNvSpPr txBox="true"/>
          <p:nvPr/>
        </p:nvSpPr>
        <p:spPr>
          <a:xfrm rot="0">
            <a:off x="16756431" y="8763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25</a:t>
            </a:r>
          </a:p>
        </p:txBody>
      </p:sp>
      <p:sp>
        <p:nvSpPr>
          <p:cNvPr name="TextBox 7" id="7"/>
          <p:cNvSpPr txBox="true"/>
          <p:nvPr/>
        </p:nvSpPr>
        <p:spPr>
          <a:xfrm rot="0">
            <a:off x="1055075" y="1001434"/>
            <a:ext cx="7072639" cy="1209674"/>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OPERAÇÕES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57207">
            <a:off x="-211992" y="1323950"/>
            <a:ext cx="9353327" cy="7166987"/>
          </a:xfrm>
          <a:custGeom>
            <a:avLst/>
            <a:gdLst/>
            <a:ahLst/>
            <a:cxnLst/>
            <a:rect r="r" b="b" t="t" l="l"/>
            <a:pathLst>
              <a:path h="7166987" w="9353327">
                <a:moveTo>
                  <a:pt x="0" y="0"/>
                </a:moveTo>
                <a:lnTo>
                  <a:pt x="9353327" y="0"/>
                </a:lnTo>
                <a:lnTo>
                  <a:pt x="9353327" y="7166987"/>
                </a:lnTo>
                <a:lnTo>
                  <a:pt x="0" y="71669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545759" y="1369170"/>
            <a:ext cx="7104621" cy="3774330"/>
          </a:xfrm>
          <a:custGeom>
            <a:avLst/>
            <a:gdLst/>
            <a:ahLst/>
            <a:cxnLst/>
            <a:rect r="r" b="b" t="t" l="l"/>
            <a:pathLst>
              <a:path h="3774330" w="7104621">
                <a:moveTo>
                  <a:pt x="0" y="0"/>
                </a:moveTo>
                <a:lnTo>
                  <a:pt x="7104621" y="0"/>
                </a:lnTo>
                <a:lnTo>
                  <a:pt x="7104621" y="3774330"/>
                </a:lnTo>
                <a:lnTo>
                  <a:pt x="0" y="3774330"/>
                </a:lnTo>
                <a:lnTo>
                  <a:pt x="0" y="0"/>
                </a:lnTo>
                <a:close/>
              </a:path>
            </a:pathLst>
          </a:custGeom>
          <a:blipFill>
            <a:blip r:embed="rId6">
              <a:alphaModFix amt="80000"/>
            </a:blip>
            <a:stretch>
              <a:fillRect l="0" t="0" r="0" b="0"/>
            </a:stretch>
          </a:blipFill>
        </p:spPr>
      </p:sp>
      <p:sp>
        <p:nvSpPr>
          <p:cNvPr name="Freeform 5" id="5"/>
          <p:cNvSpPr/>
          <p:nvPr/>
        </p:nvSpPr>
        <p:spPr>
          <a:xfrm flipH="false" flipV="false" rot="0">
            <a:off x="8898879" y="5610361"/>
            <a:ext cx="9389121" cy="4524239"/>
          </a:xfrm>
          <a:custGeom>
            <a:avLst/>
            <a:gdLst/>
            <a:ahLst/>
            <a:cxnLst/>
            <a:rect r="r" b="b" t="t" l="l"/>
            <a:pathLst>
              <a:path h="4524239" w="9389121">
                <a:moveTo>
                  <a:pt x="0" y="0"/>
                </a:moveTo>
                <a:lnTo>
                  <a:pt x="9389121" y="0"/>
                </a:lnTo>
                <a:lnTo>
                  <a:pt x="9389121" y="4524239"/>
                </a:lnTo>
                <a:lnTo>
                  <a:pt x="0" y="4524239"/>
                </a:lnTo>
                <a:lnTo>
                  <a:pt x="0" y="0"/>
                </a:lnTo>
                <a:close/>
              </a:path>
            </a:pathLst>
          </a:custGeom>
          <a:blipFill>
            <a:blip r:embed="rId7"/>
            <a:stretch>
              <a:fillRect l="-8987" t="-17286" r="-7452" b="-15921"/>
            </a:stretch>
          </a:blipFill>
        </p:spPr>
      </p:sp>
      <p:sp>
        <p:nvSpPr>
          <p:cNvPr name="TextBox 6" id="6"/>
          <p:cNvSpPr txBox="true"/>
          <p:nvPr/>
        </p:nvSpPr>
        <p:spPr>
          <a:xfrm rot="0">
            <a:off x="1028700" y="478454"/>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OPERADORES </a:t>
            </a:r>
          </a:p>
        </p:txBody>
      </p:sp>
      <p:sp>
        <p:nvSpPr>
          <p:cNvPr name="TextBox 7" id="7"/>
          <p:cNvSpPr txBox="true"/>
          <p:nvPr/>
        </p:nvSpPr>
        <p:spPr>
          <a:xfrm rot="0">
            <a:off x="1028700" y="2423956"/>
            <a:ext cx="7072639" cy="7110241"/>
          </a:xfrm>
          <a:prstGeom prst="rect">
            <a:avLst/>
          </a:prstGeom>
        </p:spPr>
        <p:txBody>
          <a:bodyPr anchor="t" rtlCol="false" tIns="0" lIns="0" bIns="0" rIns="0">
            <a:spAutoFit/>
          </a:bodyPr>
          <a:lstStyle/>
          <a:p>
            <a:pPr algn="just">
              <a:lnSpc>
                <a:spcPts val="3359"/>
              </a:lnSpc>
            </a:pPr>
            <a:r>
              <a:rPr lang="en-US" sz="2400" b="true">
                <a:solidFill>
                  <a:srgbClr val="343434"/>
                </a:solidFill>
                <a:latin typeface="DM Sans Bold"/>
                <a:ea typeface="DM Sans Bold"/>
                <a:cs typeface="DM Sans Bold"/>
                <a:sym typeface="DM Sans Bold"/>
              </a:rPr>
              <a:t>Os operadores aritméticos da linguagem C são utilizados para realizar operações matemáticas básicas em variáveis e valores. Eles incluem:</a:t>
            </a:r>
          </a:p>
          <a:p>
            <a:pPr algn="just" marL="518160" indent="-259080" lvl="1">
              <a:lnSpc>
                <a:spcPts val="3359"/>
              </a:lnSpc>
              <a:buFont typeface="Arial"/>
              <a:buChar char="•"/>
            </a:pPr>
            <a:r>
              <a:rPr lang="en-US" b="true" sz="2400">
                <a:solidFill>
                  <a:srgbClr val="343434"/>
                </a:solidFill>
                <a:latin typeface="DM Sans Bold"/>
                <a:ea typeface="DM Sans Bold"/>
                <a:cs typeface="DM Sans Bold"/>
                <a:sym typeface="DM Sans Bold"/>
              </a:rPr>
              <a:t>Adição (+): Soma de dois operandos.</a:t>
            </a:r>
          </a:p>
          <a:p>
            <a:pPr algn="just" marL="518160" indent="-259080" lvl="1">
              <a:lnSpc>
                <a:spcPts val="3359"/>
              </a:lnSpc>
              <a:buFont typeface="Arial"/>
              <a:buChar char="•"/>
            </a:pPr>
            <a:r>
              <a:rPr lang="en-US" b="true" sz="2400">
                <a:solidFill>
                  <a:srgbClr val="343434"/>
                </a:solidFill>
                <a:latin typeface="DM Sans Bold"/>
                <a:ea typeface="DM Sans Bold"/>
                <a:cs typeface="DM Sans Bold"/>
                <a:sym typeface="DM Sans Bold"/>
              </a:rPr>
              <a:t>Exemplo: a + b</a:t>
            </a:r>
          </a:p>
          <a:p>
            <a:pPr algn="just" marL="518160" indent="-259080" lvl="1">
              <a:lnSpc>
                <a:spcPts val="3359"/>
              </a:lnSpc>
              <a:buFont typeface="Arial"/>
              <a:buChar char="•"/>
            </a:pPr>
            <a:r>
              <a:rPr lang="en-US" b="true" sz="2400">
                <a:solidFill>
                  <a:srgbClr val="343434"/>
                </a:solidFill>
                <a:latin typeface="DM Sans Bold"/>
                <a:ea typeface="DM Sans Bold"/>
                <a:cs typeface="DM Sans Bold"/>
                <a:sym typeface="DM Sans Bold"/>
              </a:rPr>
              <a:t>Subtração (-): Subtração de um operando pelo outro.</a:t>
            </a:r>
          </a:p>
          <a:p>
            <a:pPr algn="just" marL="518160" indent="-259080" lvl="1">
              <a:lnSpc>
                <a:spcPts val="3359"/>
              </a:lnSpc>
              <a:buFont typeface="Arial"/>
              <a:buChar char="•"/>
            </a:pPr>
            <a:r>
              <a:rPr lang="en-US" b="true" sz="2400">
                <a:solidFill>
                  <a:srgbClr val="343434"/>
                </a:solidFill>
                <a:latin typeface="DM Sans Bold"/>
                <a:ea typeface="DM Sans Bold"/>
                <a:cs typeface="DM Sans Bold"/>
                <a:sym typeface="DM Sans Bold"/>
              </a:rPr>
              <a:t>Exemplo: a - b</a:t>
            </a:r>
          </a:p>
          <a:p>
            <a:pPr algn="just" marL="518160" indent="-259080" lvl="1">
              <a:lnSpc>
                <a:spcPts val="3359"/>
              </a:lnSpc>
              <a:buFont typeface="Arial"/>
              <a:buChar char="•"/>
            </a:pPr>
            <a:r>
              <a:rPr lang="en-US" b="true" sz="2400">
                <a:solidFill>
                  <a:srgbClr val="343434"/>
                </a:solidFill>
                <a:latin typeface="DM Sans Bold"/>
                <a:ea typeface="DM Sans Bold"/>
                <a:cs typeface="DM Sans Bold"/>
                <a:sym typeface="DM Sans Bold"/>
              </a:rPr>
              <a:t>Multiplicação (*): Multiplica dois operandos.</a:t>
            </a:r>
          </a:p>
          <a:p>
            <a:pPr algn="just" marL="518160" indent="-259080" lvl="1">
              <a:lnSpc>
                <a:spcPts val="3359"/>
              </a:lnSpc>
              <a:buFont typeface="Arial"/>
              <a:buChar char="•"/>
            </a:pPr>
            <a:r>
              <a:rPr lang="en-US" b="true" sz="2400">
                <a:solidFill>
                  <a:srgbClr val="343434"/>
                </a:solidFill>
                <a:latin typeface="DM Sans Bold"/>
                <a:ea typeface="DM Sans Bold"/>
                <a:cs typeface="DM Sans Bold"/>
                <a:sym typeface="DM Sans Bold"/>
              </a:rPr>
              <a:t>Exemplo: a * b</a:t>
            </a:r>
          </a:p>
          <a:p>
            <a:pPr algn="just" marL="518160" indent="-259080" lvl="1">
              <a:lnSpc>
                <a:spcPts val="3359"/>
              </a:lnSpc>
              <a:buFont typeface="Arial"/>
              <a:buChar char="•"/>
            </a:pPr>
            <a:r>
              <a:rPr lang="en-US" b="true" sz="2400">
                <a:solidFill>
                  <a:srgbClr val="343434"/>
                </a:solidFill>
                <a:latin typeface="DM Sans Bold"/>
                <a:ea typeface="DM Sans Bold"/>
                <a:cs typeface="DM Sans Bold"/>
                <a:sym typeface="DM Sans Bold"/>
              </a:rPr>
              <a:t>Divisão (/): Divide um operando pelo outro.</a:t>
            </a:r>
          </a:p>
          <a:p>
            <a:pPr algn="just" marL="518160" indent="-259080" lvl="1">
              <a:lnSpc>
                <a:spcPts val="3359"/>
              </a:lnSpc>
              <a:buFont typeface="Arial"/>
              <a:buChar char="•"/>
            </a:pPr>
            <a:r>
              <a:rPr lang="en-US" b="true" sz="2400">
                <a:solidFill>
                  <a:srgbClr val="343434"/>
                </a:solidFill>
                <a:latin typeface="DM Sans Bold"/>
                <a:ea typeface="DM Sans Bold"/>
                <a:cs typeface="DM Sans Bold"/>
                <a:sym typeface="DM Sans Bold"/>
              </a:rPr>
              <a:t>Exemplo: a / b (se ambos forem inteiros, o resultado será truncado).</a:t>
            </a:r>
          </a:p>
          <a:p>
            <a:pPr algn="just" marL="518160" indent="-259080" lvl="1">
              <a:lnSpc>
                <a:spcPts val="3359"/>
              </a:lnSpc>
              <a:buFont typeface="Arial"/>
              <a:buChar char="•"/>
            </a:pPr>
            <a:r>
              <a:rPr lang="en-US" b="true" sz="2400">
                <a:solidFill>
                  <a:srgbClr val="343434"/>
                </a:solidFill>
                <a:latin typeface="DM Sans Bold"/>
                <a:ea typeface="DM Sans Bold"/>
                <a:cs typeface="DM Sans Bold"/>
                <a:sym typeface="DM Sans Bold"/>
              </a:rPr>
              <a:t>Módulo (%): Retorna o resto da divisão entre dois operandos inteiros.</a:t>
            </a:r>
          </a:p>
          <a:p>
            <a:pPr algn="just" marL="518160" indent="-259080" lvl="1">
              <a:lnSpc>
                <a:spcPts val="3359"/>
              </a:lnSpc>
              <a:buFont typeface="Arial"/>
              <a:buChar char="•"/>
            </a:pPr>
            <a:r>
              <a:rPr lang="en-US" b="true" sz="2400">
                <a:solidFill>
                  <a:srgbClr val="343434"/>
                </a:solidFill>
                <a:latin typeface="DM Sans Bold"/>
                <a:ea typeface="DM Sans Bold"/>
                <a:cs typeface="DM Sans Bold"/>
                <a:sym typeface="DM Sans Bold"/>
              </a:rPr>
              <a:t>Exemplo: a % b</a:t>
            </a:r>
          </a:p>
          <a:p>
            <a:pPr algn="just">
              <a:lnSpc>
                <a:spcPts val="3359"/>
              </a:lnSpc>
            </a:pPr>
          </a:p>
        </p:txBody>
      </p:sp>
      <p:sp>
        <p:nvSpPr>
          <p:cNvPr name="TextBox 8" id="8"/>
          <p:cNvSpPr txBox="true"/>
          <p:nvPr/>
        </p:nvSpPr>
        <p:spPr>
          <a:xfrm rot="0">
            <a:off x="16756431" y="8763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26</a:t>
            </a:r>
          </a:p>
        </p:txBody>
      </p:sp>
      <p:sp>
        <p:nvSpPr>
          <p:cNvPr name="TextBox 9" id="9"/>
          <p:cNvSpPr txBox="true"/>
          <p:nvPr/>
        </p:nvSpPr>
        <p:spPr>
          <a:xfrm rot="0">
            <a:off x="1028700" y="1261939"/>
            <a:ext cx="7072639" cy="1209641"/>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ARITIMÉTICOS</a:t>
            </a:r>
          </a:p>
        </p:txBody>
      </p:sp>
      <p:sp>
        <p:nvSpPr>
          <p:cNvPr name="TextBox 10" id="10"/>
          <p:cNvSpPr txBox="true"/>
          <p:nvPr/>
        </p:nvSpPr>
        <p:spPr>
          <a:xfrm rot="0">
            <a:off x="11985621" y="192604"/>
            <a:ext cx="1275918" cy="1105099"/>
          </a:xfrm>
          <a:prstGeom prst="rect">
            <a:avLst/>
          </a:prstGeom>
        </p:spPr>
        <p:txBody>
          <a:bodyPr anchor="t" rtlCol="false" tIns="0" lIns="0" bIns="0" rIns="0">
            <a:spAutoFit/>
          </a:bodyPr>
          <a:lstStyle/>
          <a:p>
            <a:pPr algn="just">
              <a:lnSpc>
                <a:spcPts val="4531"/>
              </a:lnSpc>
            </a:pPr>
            <a:r>
              <a:rPr lang="en-US" sz="3236" b="true">
                <a:solidFill>
                  <a:srgbClr val="343434"/>
                </a:solidFill>
                <a:latin typeface="DM Sans Bold"/>
                <a:ea typeface="DM Sans Bold"/>
                <a:cs typeface="DM Sans Bold"/>
                <a:sym typeface="DM Sans Bold"/>
              </a:rPr>
              <a:t>A = 10</a:t>
            </a:r>
          </a:p>
          <a:p>
            <a:pPr algn="just">
              <a:lnSpc>
                <a:spcPts val="4531"/>
              </a:lnSpc>
            </a:pPr>
            <a:r>
              <a:rPr lang="en-US" sz="3236" b="true">
                <a:solidFill>
                  <a:srgbClr val="343434"/>
                </a:solidFill>
                <a:latin typeface="DM Sans Bold"/>
                <a:ea typeface="DM Sans Bold"/>
                <a:cs typeface="DM Sans Bold"/>
                <a:sym typeface="DM Sans Bold"/>
              </a:rPr>
              <a:t>B=20</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3074968" y="5860395"/>
            <a:ext cx="4184332" cy="4184332"/>
          </a:xfrm>
          <a:custGeom>
            <a:avLst/>
            <a:gdLst/>
            <a:ahLst/>
            <a:cxnLst/>
            <a:rect r="r" b="b" t="t" l="l"/>
            <a:pathLst>
              <a:path h="4184332" w="4184332">
                <a:moveTo>
                  <a:pt x="0" y="0"/>
                </a:moveTo>
                <a:lnTo>
                  <a:pt x="4184332" y="0"/>
                </a:lnTo>
                <a:lnTo>
                  <a:pt x="4184332" y="4184332"/>
                </a:lnTo>
                <a:lnTo>
                  <a:pt x="0" y="4184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60332" y="733425"/>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ESTRUTURAS </a:t>
            </a:r>
          </a:p>
        </p:txBody>
      </p:sp>
      <p:sp>
        <p:nvSpPr>
          <p:cNvPr name="TextBox 4" id="4"/>
          <p:cNvSpPr txBox="true"/>
          <p:nvPr/>
        </p:nvSpPr>
        <p:spPr>
          <a:xfrm rot="0">
            <a:off x="894516" y="3406932"/>
            <a:ext cx="7811280" cy="6272174"/>
          </a:xfrm>
          <a:prstGeom prst="rect">
            <a:avLst/>
          </a:prstGeom>
        </p:spPr>
        <p:txBody>
          <a:bodyPr anchor="t" rtlCol="false" tIns="0" lIns="0" bIns="0" rIns="0">
            <a:spAutoFit/>
          </a:bodyPr>
          <a:lstStyle/>
          <a:p>
            <a:pPr algn="just">
              <a:lnSpc>
                <a:spcPts val="3359"/>
              </a:lnSpc>
            </a:pPr>
            <a:r>
              <a:rPr lang="en-US" sz="2399" b="true">
                <a:solidFill>
                  <a:srgbClr val="343434"/>
                </a:solidFill>
                <a:latin typeface="DM Sans Bold"/>
                <a:ea typeface="DM Sans Bold"/>
                <a:cs typeface="DM Sans Bold"/>
                <a:sym typeface="DM Sans Bold"/>
              </a:rPr>
              <a:t>Estruturas condicionais em C são utilizadas para executar um comando ou bloco de comandos, dependendo de uma condição estabelecida. </a:t>
            </a:r>
          </a:p>
          <a:p>
            <a:pPr algn="just">
              <a:lnSpc>
                <a:spcPts val="3359"/>
              </a:lnSpc>
            </a:pPr>
          </a:p>
          <a:p>
            <a:pPr algn="just">
              <a:lnSpc>
                <a:spcPts val="3359"/>
              </a:lnSpc>
            </a:pPr>
            <a:r>
              <a:rPr lang="en-US" sz="2399" b="true">
                <a:solidFill>
                  <a:srgbClr val="343434"/>
                </a:solidFill>
                <a:latin typeface="DM Sans Bold"/>
                <a:ea typeface="DM Sans Bold"/>
                <a:cs typeface="DM Sans Bold"/>
                <a:sym typeface="DM Sans Bold"/>
              </a:rPr>
              <a:t>Para executar uma estrutura condicional em C, é necessário utilizar o comando IF, que exige uma condição que pode ser verdadeira ou falsa. </a:t>
            </a:r>
          </a:p>
          <a:p>
            <a:pPr algn="just">
              <a:lnSpc>
                <a:spcPts val="3359"/>
              </a:lnSpc>
            </a:pPr>
            <a:r>
              <a:rPr lang="en-US" sz="2399" b="true">
                <a:solidFill>
                  <a:srgbClr val="343434"/>
                </a:solidFill>
                <a:latin typeface="DM Sans Bold"/>
                <a:ea typeface="DM Sans Bold"/>
                <a:cs typeface="DM Sans Bold"/>
                <a:sym typeface="DM Sans Bold"/>
              </a:rPr>
              <a:t>Existem dois tipos de estruturas condicionais: simples e composta. A estrutura condicional simples executa um comando ou vários comandos se a condição for verdadeira. A estrutura condicional composta executa um bloco de instruções se a condição for verdadeira e outro se a condição for falsa. </a:t>
            </a:r>
          </a:p>
          <a:p>
            <a:pPr algn="just">
              <a:lnSpc>
                <a:spcPts val="3359"/>
              </a:lnSpc>
            </a:pPr>
          </a:p>
        </p:txBody>
      </p:sp>
      <p:sp>
        <p:nvSpPr>
          <p:cNvPr name="TextBox 5" id="5"/>
          <p:cNvSpPr txBox="true"/>
          <p:nvPr/>
        </p:nvSpPr>
        <p:spPr>
          <a:xfrm rot="0">
            <a:off x="16765956" y="8763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27</a:t>
            </a:r>
          </a:p>
        </p:txBody>
      </p:sp>
      <p:sp>
        <p:nvSpPr>
          <p:cNvPr name="TextBox 6" id="6"/>
          <p:cNvSpPr txBox="true"/>
          <p:nvPr/>
        </p:nvSpPr>
        <p:spPr>
          <a:xfrm rot="0">
            <a:off x="1633157" y="1554617"/>
            <a:ext cx="7072639" cy="1209641"/>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CONDICIONAIS</a:t>
            </a:r>
          </a:p>
        </p:txBody>
      </p:sp>
      <p:sp>
        <p:nvSpPr>
          <p:cNvPr name="TextBox 7" id="7"/>
          <p:cNvSpPr txBox="true"/>
          <p:nvPr/>
        </p:nvSpPr>
        <p:spPr>
          <a:xfrm rot="0">
            <a:off x="9885197" y="2526856"/>
            <a:ext cx="7374103" cy="5661747"/>
          </a:xfrm>
          <a:prstGeom prst="rect">
            <a:avLst/>
          </a:prstGeom>
        </p:spPr>
        <p:txBody>
          <a:bodyPr anchor="t" rtlCol="false" tIns="0" lIns="0" bIns="0" rIns="0">
            <a:spAutoFit/>
          </a:bodyPr>
          <a:lstStyle/>
          <a:p>
            <a:pPr algn="l">
              <a:lnSpc>
                <a:spcPts val="2516"/>
              </a:lnSpc>
            </a:pPr>
            <a:r>
              <a:rPr lang="en-US" b="true" sz="1950" spc="-107">
                <a:solidFill>
                  <a:srgbClr val="1B598E"/>
                </a:solidFill>
                <a:latin typeface="Open Sans Bold"/>
                <a:ea typeface="Open Sans Bold"/>
                <a:cs typeface="Open Sans Bold"/>
                <a:sym typeface="Open Sans Bold"/>
              </a:rPr>
              <a:t>IF </a:t>
            </a:r>
            <a:r>
              <a:rPr lang="en-US" b="true" sz="1950" spc="-107">
                <a:solidFill>
                  <a:srgbClr val="A067AE"/>
                </a:solidFill>
                <a:latin typeface="Open Sans Bold"/>
                <a:ea typeface="Open Sans Bold"/>
                <a:cs typeface="Open Sans Bold"/>
                <a:sym typeface="Open Sans Bold"/>
              </a:rPr>
              <a:t>(CONDIÇÃO1)</a:t>
            </a:r>
            <a:r>
              <a:rPr lang="en-US" b="true" sz="1950" spc="-107">
                <a:solidFill>
                  <a:srgbClr val="343434"/>
                </a:solidFill>
                <a:latin typeface="Open Sans Bold"/>
                <a:ea typeface="Open Sans Bold"/>
                <a:cs typeface="Open Sans Bold"/>
                <a:sym typeface="Open Sans Bold"/>
              </a:rPr>
              <a:t> {</a:t>
            </a:r>
          </a:p>
          <a:p>
            <a:pPr algn="l">
              <a:lnSpc>
                <a:spcPts val="2516"/>
              </a:lnSpc>
            </a:pPr>
            <a:r>
              <a:rPr lang="en-US" sz="1950" spc="-107" b="true">
                <a:solidFill>
                  <a:srgbClr val="343434"/>
                </a:solidFill>
                <a:latin typeface="Open Sans Bold"/>
                <a:ea typeface="Open Sans Bold"/>
                <a:cs typeface="Open Sans Bold"/>
                <a:sym typeface="Open Sans Bold"/>
              </a:rPr>
              <a:t>    // Bloco de código para condição1</a:t>
            </a:r>
          </a:p>
          <a:p>
            <a:pPr algn="l">
              <a:lnSpc>
                <a:spcPts val="2516"/>
              </a:lnSpc>
            </a:pPr>
            <a:r>
              <a:rPr lang="en-US" sz="1950" spc="-107" b="true">
                <a:solidFill>
                  <a:srgbClr val="343434"/>
                </a:solidFill>
                <a:latin typeface="Open Sans Bold"/>
                <a:ea typeface="Open Sans Bold"/>
                <a:cs typeface="Open Sans Bold"/>
                <a:sym typeface="Open Sans Bold"/>
              </a:rPr>
              <a:t>} </a:t>
            </a:r>
          </a:p>
          <a:p>
            <a:pPr algn="l">
              <a:lnSpc>
                <a:spcPts val="2516"/>
              </a:lnSpc>
            </a:pPr>
            <a:r>
              <a:rPr lang="en-US" sz="1950" spc="-107" b="true">
                <a:solidFill>
                  <a:srgbClr val="1B598E"/>
                </a:solidFill>
                <a:latin typeface="Open Sans Bold"/>
                <a:ea typeface="Open Sans Bold"/>
                <a:cs typeface="Open Sans Bold"/>
                <a:sym typeface="Open Sans Bold"/>
              </a:rPr>
              <a:t>else if</a:t>
            </a:r>
            <a:r>
              <a:rPr lang="en-US" sz="1950" spc="-107" b="true">
                <a:solidFill>
                  <a:srgbClr val="343434"/>
                </a:solidFill>
                <a:latin typeface="Open Sans Bold"/>
                <a:ea typeface="Open Sans Bold"/>
                <a:cs typeface="Open Sans Bold"/>
                <a:sym typeface="Open Sans Bold"/>
              </a:rPr>
              <a:t> </a:t>
            </a:r>
            <a:r>
              <a:rPr lang="en-US" sz="1950" spc="-107" b="true">
                <a:solidFill>
                  <a:srgbClr val="A067AE"/>
                </a:solidFill>
                <a:latin typeface="Open Sans Bold"/>
                <a:ea typeface="Open Sans Bold"/>
                <a:cs typeface="Open Sans Bold"/>
                <a:sym typeface="Open Sans Bold"/>
              </a:rPr>
              <a:t>(condição2)</a:t>
            </a:r>
            <a:r>
              <a:rPr lang="en-US" sz="1950" spc="-107" b="true">
                <a:solidFill>
                  <a:srgbClr val="343434"/>
                </a:solidFill>
                <a:latin typeface="Open Sans Bold"/>
                <a:ea typeface="Open Sans Bold"/>
                <a:cs typeface="Open Sans Bold"/>
                <a:sym typeface="Open Sans Bold"/>
              </a:rPr>
              <a:t> {</a:t>
            </a:r>
          </a:p>
          <a:p>
            <a:pPr algn="l">
              <a:lnSpc>
                <a:spcPts val="2516"/>
              </a:lnSpc>
            </a:pPr>
            <a:r>
              <a:rPr lang="en-US" sz="1950" spc="-107" b="true">
                <a:solidFill>
                  <a:srgbClr val="343434"/>
                </a:solidFill>
                <a:latin typeface="Open Sans Bold"/>
                <a:ea typeface="Open Sans Bold"/>
                <a:cs typeface="Open Sans Bold"/>
                <a:sym typeface="Open Sans Bold"/>
              </a:rPr>
              <a:t>    // Bloco de código para condição2</a:t>
            </a:r>
          </a:p>
          <a:p>
            <a:pPr algn="l">
              <a:lnSpc>
                <a:spcPts val="2516"/>
              </a:lnSpc>
            </a:pPr>
            <a:r>
              <a:rPr lang="en-US" sz="1950" spc="-107" b="true">
                <a:solidFill>
                  <a:srgbClr val="343434"/>
                </a:solidFill>
                <a:latin typeface="Open Sans Bold"/>
                <a:ea typeface="Open Sans Bold"/>
                <a:cs typeface="Open Sans Bold"/>
                <a:sym typeface="Open Sans Bold"/>
              </a:rPr>
              <a:t>} </a:t>
            </a:r>
          </a:p>
          <a:p>
            <a:pPr algn="l">
              <a:lnSpc>
                <a:spcPts val="2516"/>
              </a:lnSpc>
            </a:pPr>
            <a:r>
              <a:rPr lang="en-US" sz="1950" spc="-107" b="true">
                <a:solidFill>
                  <a:srgbClr val="1B598E"/>
                </a:solidFill>
                <a:latin typeface="Open Sans Bold"/>
                <a:ea typeface="Open Sans Bold"/>
                <a:cs typeface="Open Sans Bold"/>
                <a:sym typeface="Open Sans Bold"/>
              </a:rPr>
              <a:t>else</a:t>
            </a:r>
            <a:r>
              <a:rPr lang="en-US" sz="1950" spc="-107" b="true">
                <a:solidFill>
                  <a:srgbClr val="343434"/>
                </a:solidFill>
                <a:latin typeface="Open Sans Bold"/>
                <a:ea typeface="Open Sans Bold"/>
                <a:cs typeface="Open Sans Bold"/>
                <a:sym typeface="Open Sans Bold"/>
              </a:rPr>
              <a:t> {</a:t>
            </a:r>
          </a:p>
          <a:p>
            <a:pPr algn="l">
              <a:lnSpc>
                <a:spcPts val="2516"/>
              </a:lnSpc>
            </a:pPr>
            <a:r>
              <a:rPr lang="en-US" sz="1950" spc="-107" b="true">
                <a:solidFill>
                  <a:srgbClr val="343434"/>
                </a:solidFill>
                <a:latin typeface="Open Sans Bold"/>
                <a:ea typeface="Open Sans Bold"/>
                <a:cs typeface="Open Sans Bold"/>
                <a:sym typeface="Open Sans Bold"/>
              </a:rPr>
              <a:t>    // Bloco de código se nenhuma condição for verdadeira</a:t>
            </a:r>
          </a:p>
          <a:p>
            <a:pPr algn="l">
              <a:lnSpc>
                <a:spcPts val="2516"/>
              </a:lnSpc>
            </a:pPr>
            <a:r>
              <a:rPr lang="en-US" sz="1950" spc="-107" b="true">
                <a:solidFill>
                  <a:srgbClr val="343434"/>
                </a:solidFill>
                <a:latin typeface="Open Sans Bold"/>
                <a:ea typeface="Open Sans Bold"/>
                <a:cs typeface="Open Sans Bold"/>
                <a:sym typeface="Open Sans Bold"/>
              </a:rPr>
              <a:t>}</a:t>
            </a:r>
          </a:p>
          <a:p>
            <a:pPr algn="ctr">
              <a:lnSpc>
                <a:spcPts val="2516"/>
              </a:lnSpc>
            </a:pPr>
          </a:p>
          <a:p>
            <a:pPr algn="ctr">
              <a:lnSpc>
                <a:spcPts val="2516"/>
              </a:lnSpc>
            </a:pPr>
            <a:r>
              <a:rPr lang="en-US" b="true" sz="1950" spc="-107">
                <a:solidFill>
                  <a:srgbClr val="343434"/>
                </a:solidFill>
                <a:latin typeface="DM Sans Bold"/>
                <a:ea typeface="DM Sans Bold"/>
                <a:cs typeface="DM Sans Bold"/>
                <a:sym typeface="DM Sans Bold"/>
              </a:rPr>
              <a:t>EXISTE OUTRO TIPO:</a:t>
            </a:r>
          </a:p>
          <a:p>
            <a:pPr algn="ctr">
              <a:lnSpc>
                <a:spcPts val="2516"/>
              </a:lnSpc>
            </a:pPr>
          </a:p>
          <a:p>
            <a:pPr algn="l">
              <a:lnSpc>
                <a:spcPts val="2516"/>
              </a:lnSpc>
            </a:pPr>
            <a:r>
              <a:rPr lang="en-US" b="true" sz="1950" spc="-107">
                <a:solidFill>
                  <a:srgbClr val="343434"/>
                </a:solidFill>
                <a:latin typeface="DM Sans Bold"/>
                <a:ea typeface="DM Sans Bold"/>
                <a:cs typeface="DM Sans Bold"/>
                <a:sym typeface="DM Sans Bold"/>
              </a:rPr>
              <a:t>CONDIÇÃO ? EXPRESSÃO1 : EXPRESSÃO2;</a:t>
            </a:r>
          </a:p>
          <a:p>
            <a:pPr algn="l">
              <a:lnSpc>
                <a:spcPts val="2516"/>
              </a:lnSpc>
            </a:pPr>
          </a:p>
          <a:p>
            <a:pPr algn="ctr">
              <a:lnSpc>
                <a:spcPts val="2516"/>
              </a:lnSpc>
            </a:pPr>
          </a:p>
          <a:p>
            <a:pPr algn="ctr">
              <a:lnSpc>
                <a:spcPts val="2516"/>
              </a:lnSpc>
            </a:pPr>
          </a:p>
          <a:p>
            <a:pPr algn="ctr">
              <a:lnSpc>
                <a:spcPts val="2516"/>
              </a:lnSpc>
            </a:pPr>
          </a:p>
          <a:p>
            <a:pPr algn="l">
              <a:lnSpc>
                <a:spcPts val="2516"/>
              </a:lnSpc>
              <a:spcBef>
                <a:spcPct val="0"/>
              </a:spcBef>
            </a:pPr>
          </a:p>
        </p:txBody>
      </p:sp>
      <p:sp>
        <p:nvSpPr>
          <p:cNvPr name="Freeform 8" id="8"/>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4">
              <a:alphaModFix amt="4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01356" y="476328"/>
            <a:ext cx="1523245" cy="1548407"/>
          </a:xfrm>
          <a:custGeom>
            <a:avLst/>
            <a:gdLst/>
            <a:ahLst/>
            <a:cxnLst/>
            <a:rect r="r" b="b" t="t" l="l"/>
            <a:pathLst>
              <a:path h="1548407" w="1523245">
                <a:moveTo>
                  <a:pt x="0" y="0"/>
                </a:moveTo>
                <a:lnTo>
                  <a:pt x="1523245" y="0"/>
                </a:lnTo>
                <a:lnTo>
                  <a:pt x="1523245" y="1548407"/>
                </a:lnTo>
                <a:lnTo>
                  <a:pt x="0" y="15484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911709" y="1221238"/>
            <a:ext cx="1523116" cy="1370804"/>
          </a:xfrm>
          <a:custGeom>
            <a:avLst/>
            <a:gdLst/>
            <a:ahLst/>
            <a:cxnLst/>
            <a:rect r="r" b="b" t="t" l="l"/>
            <a:pathLst>
              <a:path h="1370804" w="1523116">
                <a:moveTo>
                  <a:pt x="0" y="0"/>
                </a:moveTo>
                <a:lnTo>
                  <a:pt x="1523116" y="0"/>
                </a:lnTo>
                <a:lnTo>
                  <a:pt x="1523116" y="1370804"/>
                </a:lnTo>
                <a:lnTo>
                  <a:pt x="0" y="13708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850152" y="6819900"/>
            <a:ext cx="3965638" cy="4114800"/>
          </a:xfrm>
          <a:custGeom>
            <a:avLst/>
            <a:gdLst/>
            <a:ahLst/>
            <a:cxnLst/>
            <a:rect r="r" b="b" t="t" l="l"/>
            <a:pathLst>
              <a:path h="4114800" w="3965638">
                <a:moveTo>
                  <a:pt x="0" y="0"/>
                </a:moveTo>
                <a:lnTo>
                  <a:pt x="3965638" y="0"/>
                </a:lnTo>
                <a:lnTo>
                  <a:pt x="396563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144000" y="2592042"/>
            <a:ext cx="8934916" cy="6066605"/>
          </a:xfrm>
          <a:custGeom>
            <a:avLst/>
            <a:gdLst/>
            <a:ahLst/>
            <a:cxnLst/>
            <a:rect r="r" b="b" t="t" l="l"/>
            <a:pathLst>
              <a:path h="6066605" w="8934916">
                <a:moveTo>
                  <a:pt x="0" y="0"/>
                </a:moveTo>
                <a:lnTo>
                  <a:pt x="8934916" y="0"/>
                </a:lnTo>
                <a:lnTo>
                  <a:pt x="8934916" y="6066605"/>
                </a:lnTo>
                <a:lnTo>
                  <a:pt x="0" y="6066605"/>
                </a:lnTo>
                <a:lnTo>
                  <a:pt x="0" y="0"/>
                </a:lnTo>
                <a:close/>
              </a:path>
            </a:pathLst>
          </a:custGeom>
          <a:blipFill>
            <a:blip r:embed="rId10"/>
            <a:stretch>
              <a:fillRect l="0" t="0" r="0" b="0"/>
            </a:stretch>
          </a:blipFill>
        </p:spPr>
      </p:sp>
      <p:sp>
        <p:nvSpPr>
          <p:cNvPr name="TextBox 7" id="7"/>
          <p:cNvSpPr txBox="true"/>
          <p:nvPr/>
        </p:nvSpPr>
        <p:spPr>
          <a:xfrm rot="0">
            <a:off x="1028700" y="605326"/>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OPERADORES</a:t>
            </a:r>
          </a:p>
        </p:txBody>
      </p:sp>
      <p:sp>
        <p:nvSpPr>
          <p:cNvPr name="TextBox 8" id="8"/>
          <p:cNvSpPr txBox="true"/>
          <p:nvPr/>
        </p:nvSpPr>
        <p:spPr>
          <a:xfrm rot="0">
            <a:off x="1028700" y="3954457"/>
            <a:ext cx="6804271" cy="1662801"/>
          </a:xfrm>
          <a:prstGeom prst="rect">
            <a:avLst/>
          </a:prstGeom>
        </p:spPr>
        <p:txBody>
          <a:bodyPr anchor="t" rtlCol="false" tIns="0" lIns="0" bIns="0" rIns="0">
            <a:spAutoFit/>
          </a:bodyPr>
          <a:lstStyle/>
          <a:p>
            <a:pPr algn="just">
              <a:lnSpc>
                <a:spcPts val="3359"/>
              </a:lnSpc>
            </a:pPr>
            <a:r>
              <a:rPr lang="en-US" sz="2399" b="true">
                <a:solidFill>
                  <a:srgbClr val="343434"/>
                </a:solidFill>
                <a:latin typeface="DM Sans Bold"/>
                <a:ea typeface="DM Sans Bold"/>
                <a:cs typeface="DM Sans Bold"/>
                <a:sym typeface="DM Sans Bold"/>
              </a:rPr>
              <a:t>Os operadores lógicos em C são utilizados para combinar ou inverter condições em expressões booleanas. Eles retornam valores verdadeiro (1) ou falso (0).</a:t>
            </a:r>
          </a:p>
        </p:txBody>
      </p:sp>
      <p:sp>
        <p:nvSpPr>
          <p:cNvPr name="TextBox 9" id="9"/>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28</a:t>
            </a:r>
          </a:p>
        </p:txBody>
      </p:sp>
      <p:sp>
        <p:nvSpPr>
          <p:cNvPr name="TextBox 10" id="10"/>
          <p:cNvSpPr txBox="true"/>
          <p:nvPr/>
        </p:nvSpPr>
        <p:spPr>
          <a:xfrm rot="0">
            <a:off x="1028700" y="1388812"/>
            <a:ext cx="7072639" cy="2276408"/>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CONDICIONAIS &amp; LÓGICOS</a:t>
            </a:r>
          </a:p>
        </p:txBody>
      </p:sp>
      <p:sp>
        <p:nvSpPr>
          <p:cNvPr name="TextBox 11" id="11"/>
          <p:cNvSpPr txBox="true"/>
          <p:nvPr/>
        </p:nvSpPr>
        <p:spPr>
          <a:xfrm rot="0">
            <a:off x="1028700" y="5906494"/>
            <a:ext cx="6804271" cy="1243767"/>
          </a:xfrm>
          <a:prstGeom prst="rect">
            <a:avLst/>
          </a:prstGeom>
        </p:spPr>
        <p:txBody>
          <a:bodyPr anchor="t" rtlCol="false" tIns="0" lIns="0" bIns="0" rIns="0">
            <a:spAutoFit/>
          </a:bodyPr>
          <a:lstStyle/>
          <a:p>
            <a:pPr algn="just">
              <a:lnSpc>
                <a:spcPts val="3359"/>
              </a:lnSpc>
            </a:pPr>
            <a:r>
              <a:rPr lang="en-US" sz="2399" b="true">
                <a:solidFill>
                  <a:srgbClr val="343434"/>
                </a:solidFill>
                <a:latin typeface="DM Sans Bold"/>
                <a:ea typeface="DM Sans Bold"/>
                <a:cs typeface="DM Sans Bold"/>
                <a:sym typeface="DM Sans Bold"/>
              </a:rPr>
              <a:t>Os operadores condicionais são usados para comparar valores. Eles retornam um valor booleano (0 ou 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733425"/>
            <a:ext cx="7957549" cy="2276408"/>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O QUE É UM MICROCONTROLADOR</a:t>
            </a:r>
          </a:p>
        </p:txBody>
      </p:sp>
      <p:sp>
        <p:nvSpPr>
          <p:cNvPr name="TextBox 4" id="4"/>
          <p:cNvSpPr txBox="true"/>
          <p:nvPr/>
        </p:nvSpPr>
        <p:spPr>
          <a:xfrm rot="0">
            <a:off x="878024" y="3438923"/>
            <a:ext cx="8970720" cy="6691207"/>
          </a:xfrm>
          <a:prstGeom prst="rect">
            <a:avLst/>
          </a:prstGeom>
        </p:spPr>
        <p:txBody>
          <a:bodyPr anchor="t" rtlCol="false" tIns="0" lIns="0" bIns="0" rIns="0">
            <a:spAutoFit/>
          </a:bodyPr>
          <a:lstStyle/>
          <a:p>
            <a:pPr algn="just">
              <a:lnSpc>
                <a:spcPts val="3359"/>
              </a:lnSpc>
            </a:pPr>
            <a:r>
              <a:rPr lang="en-US" sz="2399" b="true">
                <a:solidFill>
                  <a:srgbClr val="343434"/>
                </a:solidFill>
                <a:latin typeface="DM Sans Bold"/>
                <a:ea typeface="DM Sans Bold"/>
                <a:cs typeface="DM Sans Bold"/>
                <a:sym typeface="DM Sans Bold"/>
              </a:rPr>
              <a:t>Um microcontrolador é um chip que contém um computador em miniatura, com um processador, memória, periféricos de entrada e saída, entre outros componentes. Ele é responsável por controlar circuitos eletrônicos por meio de algoritmos programáveis. </a:t>
            </a:r>
          </a:p>
          <a:p>
            <a:pPr algn="just">
              <a:lnSpc>
                <a:spcPts val="3359"/>
              </a:lnSpc>
            </a:pPr>
          </a:p>
          <a:p>
            <a:pPr algn="just">
              <a:lnSpc>
                <a:spcPts val="3359"/>
              </a:lnSpc>
            </a:pPr>
            <a:r>
              <a:rPr lang="en-US" sz="2399" b="true">
                <a:solidFill>
                  <a:srgbClr val="343434"/>
                </a:solidFill>
                <a:latin typeface="DM Sans Bold"/>
                <a:ea typeface="DM Sans Bold"/>
                <a:cs typeface="DM Sans Bold"/>
                <a:sym typeface="DM Sans Bold"/>
              </a:rPr>
              <a:t>Os microcontroladores são usados em uma grande variedade de produtos e dispositivos, como:</a:t>
            </a:r>
          </a:p>
          <a:p>
            <a:pPr algn="just" marL="518157" indent="-259078" lvl="1">
              <a:lnSpc>
                <a:spcPts val="3359"/>
              </a:lnSpc>
              <a:buFont typeface="Arial"/>
              <a:buChar char="•"/>
            </a:pPr>
            <a:r>
              <a:rPr lang="en-US" b="true" sz="2399">
                <a:solidFill>
                  <a:srgbClr val="343434"/>
                </a:solidFill>
                <a:latin typeface="DM Sans Bold"/>
                <a:ea typeface="DM Sans Bold"/>
                <a:cs typeface="DM Sans Bold"/>
                <a:sym typeface="DM Sans Bold"/>
              </a:rPr>
              <a:t>Controles remotos</a:t>
            </a:r>
          </a:p>
          <a:p>
            <a:pPr algn="just" marL="518157" indent="-259078" lvl="1">
              <a:lnSpc>
                <a:spcPts val="3359"/>
              </a:lnSpc>
              <a:buFont typeface="Arial"/>
              <a:buChar char="•"/>
            </a:pPr>
            <a:r>
              <a:rPr lang="en-US" b="true" sz="2399">
                <a:solidFill>
                  <a:srgbClr val="343434"/>
                </a:solidFill>
                <a:latin typeface="DM Sans Bold"/>
                <a:ea typeface="DM Sans Bold"/>
                <a:cs typeface="DM Sans Bold"/>
                <a:sym typeface="DM Sans Bold"/>
              </a:rPr>
              <a:t>Eletrodomésticos</a:t>
            </a:r>
          </a:p>
          <a:p>
            <a:pPr algn="just" marL="518157" indent="-259078" lvl="1">
              <a:lnSpc>
                <a:spcPts val="3359"/>
              </a:lnSpc>
              <a:buFont typeface="Arial"/>
              <a:buChar char="•"/>
            </a:pPr>
            <a:r>
              <a:rPr lang="en-US" b="true" sz="2399">
                <a:solidFill>
                  <a:srgbClr val="343434"/>
                </a:solidFill>
                <a:latin typeface="DM Sans Bold"/>
                <a:ea typeface="DM Sans Bold"/>
                <a:cs typeface="DM Sans Bold"/>
                <a:sym typeface="DM Sans Bold"/>
              </a:rPr>
              <a:t>Controles de carros</a:t>
            </a:r>
          </a:p>
          <a:p>
            <a:pPr algn="just" marL="518157" indent="-259078" lvl="1">
              <a:lnSpc>
                <a:spcPts val="3359"/>
              </a:lnSpc>
              <a:buFont typeface="Arial"/>
              <a:buChar char="•"/>
            </a:pPr>
            <a:r>
              <a:rPr lang="en-US" b="true" sz="2399">
                <a:solidFill>
                  <a:srgbClr val="343434"/>
                </a:solidFill>
                <a:latin typeface="DM Sans Bold"/>
                <a:ea typeface="DM Sans Bold"/>
                <a:cs typeface="DM Sans Bold"/>
                <a:sym typeface="DM Sans Bold"/>
              </a:rPr>
              <a:t>Brinquedos</a:t>
            </a:r>
          </a:p>
          <a:p>
            <a:pPr algn="just" marL="518157" indent="-259078" lvl="1">
              <a:lnSpc>
                <a:spcPts val="3359"/>
              </a:lnSpc>
              <a:buFont typeface="Arial"/>
              <a:buChar char="•"/>
            </a:pPr>
            <a:r>
              <a:rPr lang="en-US" b="true" sz="2399">
                <a:solidFill>
                  <a:srgbClr val="343434"/>
                </a:solidFill>
                <a:latin typeface="DM Sans Bold"/>
                <a:ea typeface="DM Sans Bold"/>
                <a:cs typeface="DM Sans Bold"/>
                <a:sym typeface="DM Sans Bold"/>
              </a:rPr>
              <a:t>Dispositivos médicos implantáveis</a:t>
            </a:r>
          </a:p>
          <a:p>
            <a:pPr algn="just" marL="518157" indent="-259078" lvl="1">
              <a:lnSpc>
                <a:spcPts val="3359"/>
              </a:lnSpc>
              <a:buFont typeface="Arial"/>
              <a:buChar char="•"/>
            </a:pPr>
            <a:r>
              <a:rPr lang="en-US" b="true" sz="2399">
                <a:solidFill>
                  <a:srgbClr val="343434"/>
                </a:solidFill>
                <a:latin typeface="DM Sans Bold"/>
                <a:ea typeface="DM Sans Bold"/>
                <a:cs typeface="DM Sans Bold"/>
                <a:sym typeface="DM Sans Bold"/>
              </a:rPr>
              <a:t>Máquinas de escritório</a:t>
            </a:r>
          </a:p>
          <a:p>
            <a:pPr algn="just" marL="518157" indent="-259078" lvl="1">
              <a:lnSpc>
                <a:spcPts val="3359"/>
              </a:lnSpc>
              <a:buFont typeface="Arial"/>
              <a:buChar char="•"/>
            </a:pPr>
            <a:r>
              <a:rPr lang="en-US" b="true" sz="2399">
                <a:solidFill>
                  <a:srgbClr val="343434"/>
                </a:solidFill>
                <a:latin typeface="DM Sans Bold"/>
                <a:ea typeface="DM Sans Bold"/>
                <a:cs typeface="DM Sans Bold"/>
                <a:sym typeface="DM Sans Bold"/>
              </a:rPr>
              <a:t>Ferramentas elétricas</a:t>
            </a:r>
          </a:p>
          <a:p>
            <a:pPr algn="just">
              <a:lnSpc>
                <a:spcPts val="3359"/>
              </a:lnSpc>
            </a:pPr>
          </a:p>
        </p:txBody>
      </p:sp>
      <p:sp>
        <p:nvSpPr>
          <p:cNvPr name="TextBox 5" id="5"/>
          <p:cNvSpPr txBox="true"/>
          <p:nvPr/>
        </p:nvSpPr>
        <p:spPr>
          <a:xfrm rot="0">
            <a:off x="16756431" y="9105900"/>
            <a:ext cx="1005737" cy="273619"/>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02</a:t>
            </a:r>
          </a:p>
        </p:txBody>
      </p:sp>
      <p:sp>
        <p:nvSpPr>
          <p:cNvPr name="Freeform 6" id="6"/>
          <p:cNvSpPr/>
          <p:nvPr/>
        </p:nvSpPr>
        <p:spPr>
          <a:xfrm flipH="false" flipV="false" rot="0">
            <a:off x="12959076" y="49583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388301" y="5488617"/>
            <a:ext cx="4476940" cy="3122666"/>
          </a:xfrm>
          <a:custGeom>
            <a:avLst/>
            <a:gdLst/>
            <a:ahLst/>
            <a:cxnLst/>
            <a:rect r="r" b="b" t="t" l="l"/>
            <a:pathLst>
              <a:path h="3122666" w="4476940">
                <a:moveTo>
                  <a:pt x="0" y="0"/>
                </a:moveTo>
                <a:lnTo>
                  <a:pt x="4476940" y="0"/>
                </a:lnTo>
                <a:lnTo>
                  <a:pt x="4476940" y="3122666"/>
                </a:lnTo>
                <a:lnTo>
                  <a:pt x="0" y="3122666"/>
                </a:lnTo>
                <a:lnTo>
                  <a:pt x="0" y="0"/>
                </a:lnTo>
                <a:close/>
              </a:path>
            </a:pathLst>
          </a:custGeom>
          <a:blipFill>
            <a:blip r:embed="rId6"/>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67155" y="-674146"/>
            <a:ext cx="7382617" cy="11979906"/>
          </a:xfrm>
          <a:custGeom>
            <a:avLst/>
            <a:gdLst/>
            <a:ahLst/>
            <a:cxnLst/>
            <a:rect r="r" b="b" t="t" l="l"/>
            <a:pathLst>
              <a:path h="11979906" w="7382617">
                <a:moveTo>
                  <a:pt x="0" y="0"/>
                </a:moveTo>
                <a:lnTo>
                  <a:pt x="7382617" y="0"/>
                </a:lnTo>
                <a:lnTo>
                  <a:pt x="7382617" y="11979906"/>
                </a:lnTo>
                <a:lnTo>
                  <a:pt x="0" y="11979906"/>
                </a:lnTo>
                <a:lnTo>
                  <a:pt x="0" y="0"/>
                </a:lnTo>
                <a:close/>
              </a:path>
            </a:pathLst>
          </a:custGeom>
          <a:blipFill>
            <a:blip r:embed="rId4"/>
            <a:stretch>
              <a:fillRect l="0" t="0" r="0" b="0"/>
            </a:stretch>
          </a:blipFill>
        </p:spPr>
      </p:sp>
      <p:sp>
        <p:nvSpPr>
          <p:cNvPr name="TextBox 4" id="4"/>
          <p:cNvSpPr txBox="true"/>
          <p:nvPr/>
        </p:nvSpPr>
        <p:spPr>
          <a:xfrm rot="0">
            <a:off x="1028700" y="1702606"/>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OPERADORES</a:t>
            </a:r>
          </a:p>
        </p:txBody>
      </p:sp>
      <p:sp>
        <p:nvSpPr>
          <p:cNvPr name="TextBox 5" id="5"/>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29</a:t>
            </a:r>
          </a:p>
        </p:txBody>
      </p:sp>
      <p:sp>
        <p:nvSpPr>
          <p:cNvPr name="TextBox 6" id="6"/>
          <p:cNvSpPr txBox="true"/>
          <p:nvPr/>
        </p:nvSpPr>
        <p:spPr>
          <a:xfrm rot="0">
            <a:off x="1028700" y="2472918"/>
            <a:ext cx="7072639" cy="2276474"/>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CONDICIONAIS &amp; LÓGICOS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02693" y="396720"/>
            <a:ext cx="9548614" cy="9548614"/>
          </a:xfrm>
          <a:custGeom>
            <a:avLst/>
            <a:gdLst/>
            <a:ahLst/>
            <a:cxnLst/>
            <a:rect r="r" b="b" t="t" l="l"/>
            <a:pathLst>
              <a:path h="9548614" w="9548614">
                <a:moveTo>
                  <a:pt x="0" y="0"/>
                </a:moveTo>
                <a:lnTo>
                  <a:pt x="9548614" y="0"/>
                </a:lnTo>
                <a:lnTo>
                  <a:pt x="9548614" y="9548614"/>
                </a:lnTo>
                <a:lnTo>
                  <a:pt x="0" y="95486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446587" y="675703"/>
            <a:ext cx="7860825" cy="9170839"/>
          </a:xfrm>
          <a:custGeom>
            <a:avLst/>
            <a:gdLst/>
            <a:ahLst/>
            <a:cxnLst/>
            <a:rect r="r" b="b" t="t" l="l"/>
            <a:pathLst>
              <a:path h="9170839" w="7860825">
                <a:moveTo>
                  <a:pt x="0" y="0"/>
                </a:moveTo>
                <a:lnTo>
                  <a:pt x="7860826" y="0"/>
                </a:lnTo>
                <a:lnTo>
                  <a:pt x="7860826" y="9170839"/>
                </a:lnTo>
                <a:lnTo>
                  <a:pt x="0" y="9170839"/>
                </a:lnTo>
                <a:lnTo>
                  <a:pt x="0" y="0"/>
                </a:lnTo>
                <a:close/>
              </a:path>
            </a:pathLst>
          </a:custGeom>
          <a:blipFill>
            <a:blip r:embed="rId6"/>
            <a:stretch>
              <a:fillRect l="0" t="0" r="0" b="-353"/>
            </a:stretch>
          </a:blipFill>
        </p:spPr>
      </p:sp>
      <p:sp>
        <p:nvSpPr>
          <p:cNvPr name="TextBox 5" id="5"/>
          <p:cNvSpPr txBox="true"/>
          <p:nvPr/>
        </p:nvSpPr>
        <p:spPr>
          <a:xfrm rot="0">
            <a:off x="1028700" y="1702606"/>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OPERADORES</a:t>
            </a:r>
          </a:p>
        </p:txBody>
      </p:sp>
      <p:sp>
        <p:nvSpPr>
          <p:cNvPr name="TextBox 6" id="6"/>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30</a:t>
            </a:r>
          </a:p>
        </p:txBody>
      </p:sp>
      <p:sp>
        <p:nvSpPr>
          <p:cNvPr name="TextBox 7" id="7"/>
          <p:cNvSpPr txBox="true"/>
          <p:nvPr/>
        </p:nvSpPr>
        <p:spPr>
          <a:xfrm rot="0">
            <a:off x="1028700" y="2472918"/>
            <a:ext cx="7072639" cy="2276408"/>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CONDICIONAIS &amp; LÓGICOS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105517" y="521231"/>
            <a:ext cx="2153783" cy="2153783"/>
          </a:xfrm>
          <a:custGeom>
            <a:avLst/>
            <a:gdLst/>
            <a:ahLst/>
            <a:cxnLst/>
            <a:rect r="r" b="b" t="t" l="l"/>
            <a:pathLst>
              <a:path h="2153783" w="2153783">
                <a:moveTo>
                  <a:pt x="0" y="0"/>
                </a:moveTo>
                <a:lnTo>
                  <a:pt x="2153783" y="0"/>
                </a:lnTo>
                <a:lnTo>
                  <a:pt x="2153783" y="2153783"/>
                </a:lnTo>
                <a:lnTo>
                  <a:pt x="0" y="21537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419293" y="1446167"/>
            <a:ext cx="2763116" cy="2763116"/>
          </a:xfrm>
          <a:custGeom>
            <a:avLst/>
            <a:gdLst/>
            <a:ahLst/>
            <a:cxnLst/>
            <a:rect r="r" b="b" t="t" l="l"/>
            <a:pathLst>
              <a:path h="2763116" w="2763116">
                <a:moveTo>
                  <a:pt x="0" y="0"/>
                </a:moveTo>
                <a:lnTo>
                  <a:pt x="2763116" y="0"/>
                </a:lnTo>
                <a:lnTo>
                  <a:pt x="2763116" y="2763116"/>
                </a:lnTo>
                <a:lnTo>
                  <a:pt x="0" y="27631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144000" y="4441676"/>
            <a:ext cx="7927717" cy="3872189"/>
          </a:xfrm>
          <a:custGeom>
            <a:avLst/>
            <a:gdLst/>
            <a:ahLst/>
            <a:cxnLst/>
            <a:rect r="r" b="b" t="t" l="l"/>
            <a:pathLst>
              <a:path h="3872189" w="7927717">
                <a:moveTo>
                  <a:pt x="0" y="0"/>
                </a:moveTo>
                <a:lnTo>
                  <a:pt x="7927717" y="0"/>
                </a:lnTo>
                <a:lnTo>
                  <a:pt x="7927717" y="3872189"/>
                </a:lnTo>
                <a:lnTo>
                  <a:pt x="0" y="3872189"/>
                </a:lnTo>
                <a:lnTo>
                  <a:pt x="0" y="0"/>
                </a:lnTo>
                <a:close/>
              </a:path>
            </a:pathLst>
          </a:custGeom>
          <a:blipFill>
            <a:blip r:embed="rId8"/>
            <a:stretch>
              <a:fillRect l="-2885" t="-413" r="-80269" b="0"/>
            </a:stretch>
          </a:blipFill>
        </p:spPr>
      </p:sp>
      <p:sp>
        <p:nvSpPr>
          <p:cNvPr name="TextBox 6" id="6"/>
          <p:cNvSpPr txBox="true"/>
          <p:nvPr/>
        </p:nvSpPr>
        <p:spPr>
          <a:xfrm rot="0">
            <a:off x="1028700" y="372130"/>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DIRETIVAS DE </a:t>
            </a:r>
          </a:p>
        </p:txBody>
      </p:sp>
      <p:sp>
        <p:nvSpPr>
          <p:cNvPr name="TextBox 7" id="7"/>
          <p:cNvSpPr txBox="true"/>
          <p:nvPr/>
        </p:nvSpPr>
        <p:spPr>
          <a:xfrm rot="0">
            <a:off x="888819" y="2623185"/>
            <a:ext cx="6804271" cy="3589358"/>
          </a:xfrm>
          <a:prstGeom prst="rect">
            <a:avLst/>
          </a:prstGeom>
        </p:spPr>
        <p:txBody>
          <a:bodyPr anchor="t" rtlCol="false" tIns="0" lIns="0" bIns="0" rIns="0">
            <a:spAutoFit/>
          </a:bodyPr>
          <a:lstStyle/>
          <a:p>
            <a:pPr algn="just">
              <a:lnSpc>
                <a:spcPts val="3219"/>
              </a:lnSpc>
            </a:pPr>
            <a:r>
              <a:rPr lang="en-US" sz="2299" b="true">
                <a:solidFill>
                  <a:srgbClr val="343434"/>
                </a:solidFill>
                <a:latin typeface="DM Sans Bold"/>
                <a:ea typeface="DM Sans Bold"/>
                <a:cs typeface="DM Sans Bold"/>
                <a:sym typeface="DM Sans Bold"/>
              </a:rPr>
              <a:t>Conceitualmente, a linguagem C é baseada em blocos de construção. Assim sendo, um programa em C nada mais é que um conjunto de funções básicas ordenadas pelo programador. Algumas instruções não fazem parte do conjunto de palavras padrão da linguagem C. Essas palavras desconhecidas são blocos de instruções ordenados de forma a realizar um determinado processamento. </a:t>
            </a:r>
          </a:p>
        </p:txBody>
      </p:sp>
      <p:sp>
        <p:nvSpPr>
          <p:cNvPr name="TextBox 8" id="8"/>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31</a:t>
            </a:r>
          </a:p>
        </p:txBody>
      </p:sp>
      <p:sp>
        <p:nvSpPr>
          <p:cNvPr name="TextBox 9" id="9"/>
          <p:cNvSpPr txBox="true"/>
          <p:nvPr/>
        </p:nvSpPr>
        <p:spPr>
          <a:xfrm rot="0">
            <a:off x="1028700" y="1155616"/>
            <a:ext cx="7072639" cy="1209641"/>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PRÉ COMPILAÇÃO</a:t>
            </a:r>
          </a:p>
        </p:txBody>
      </p:sp>
      <p:sp>
        <p:nvSpPr>
          <p:cNvPr name="TextBox 10" id="10"/>
          <p:cNvSpPr txBox="true"/>
          <p:nvPr/>
        </p:nvSpPr>
        <p:spPr>
          <a:xfrm rot="0">
            <a:off x="888819" y="6498293"/>
            <a:ext cx="7072639" cy="1478397"/>
          </a:xfrm>
          <a:prstGeom prst="rect">
            <a:avLst/>
          </a:prstGeom>
        </p:spPr>
        <p:txBody>
          <a:bodyPr anchor="t" rtlCol="false" tIns="0" lIns="0" bIns="0" rIns="0">
            <a:spAutoFit/>
          </a:bodyPr>
          <a:lstStyle/>
          <a:p>
            <a:pPr algn="l">
              <a:lnSpc>
                <a:spcPts val="2966"/>
              </a:lnSpc>
            </a:pPr>
            <a:r>
              <a:rPr lang="en-US" sz="2299" spc="-126" b="true">
                <a:solidFill>
                  <a:srgbClr val="343434"/>
                </a:solidFill>
                <a:latin typeface="DM Sans Bold"/>
                <a:ea typeface="DM Sans Bold"/>
                <a:cs typeface="DM Sans Bold"/>
                <a:sym typeface="DM Sans Bold"/>
              </a:rPr>
              <a:t>A diretiva </a:t>
            </a:r>
            <a:r>
              <a:rPr lang="en-US" sz="2299" spc="-126" b="true">
                <a:solidFill>
                  <a:srgbClr val="3D176E"/>
                </a:solidFill>
                <a:latin typeface="DM Sans Bold"/>
                <a:ea typeface="DM Sans Bold"/>
                <a:cs typeface="DM Sans Bold"/>
                <a:sym typeface="DM Sans Bold"/>
              </a:rPr>
              <a:t>#include</a:t>
            </a:r>
            <a:r>
              <a:rPr lang="en-US" sz="2299" spc="-126" b="true">
                <a:solidFill>
                  <a:srgbClr val="343434"/>
                </a:solidFill>
                <a:latin typeface="DM Sans Bold"/>
                <a:ea typeface="DM Sans Bold"/>
                <a:cs typeface="DM Sans Bold"/>
                <a:sym typeface="DM Sans Bold"/>
              </a:rPr>
              <a:t> é certamente a diretiva de pré-compilação mais usada na linguagem C. </a:t>
            </a:r>
          </a:p>
          <a:p>
            <a:pPr algn="l">
              <a:lnSpc>
                <a:spcPts val="2966"/>
              </a:lnSpc>
              <a:spcBef>
                <a:spcPct val="0"/>
              </a:spcBef>
            </a:pPr>
            <a:r>
              <a:rPr lang="en-US" b="true" sz="2299" spc="-126">
                <a:solidFill>
                  <a:srgbClr val="343434"/>
                </a:solidFill>
                <a:latin typeface="DM Sans Bold"/>
                <a:ea typeface="DM Sans Bold"/>
                <a:cs typeface="DM Sans Bold"/>
                <a:sym typeface="DM Sans Bold"/>
              </a:rPr>
              <a:t>Essa diretiva copia o conteúdo de um arquivo àquele ponto do código-fonte.</a:t>
            </a:r>
          </a:p>
        </p:txBody>
      </p:sp>
      <p:sp>
        <p:nvSpPr>
          <p:cNvPr name="TextBox 11" id="11"/>
          <p:cNvSpPr txBox="true"/>
          <p:nvPr/>
        </p:nvSpPr>
        <p:spPr>
          <a:xfrm rot="0">
            <a:off x="899929" y="8592063"/>
            <a:ext cx="5313495" cy="772470"/>
          </a:xfrm>
          <a:prstGeom prst="rect">
            <a:avLst/>
          </a:prstGeom>
        </p:spPr>
        <p:txBody>
          <a:bodyPr anchor="t" rtlCol="false" tIns="0" lIns="0" bIns="0" rIns="0">
            <a:spAutoFit/>
          </a:bodyPr>
          <a:lstStyle/>
          <a:p>
            <a:pPr algn="ctr">
              <a:lnSpc>
                <a:spcPts val="3095"/>
              </a:lnSpc>
            </a:pPr>
            <a:r>
              <a:rPr lang="en-US" b="true" sz="2399" spc="-131">
                <a:solidFill>
                  <a:srgbClr val="3D176E"/>
                </a:solidFill>
                <a:latin typeface="DM Sans Bold"/>
                <a:ea typeface="DM Sans Bold"/>
                <a:cs typeface="DM Sans Bold"/>
                <a:sym typeface="DM Sans Bold"/>
              </a:rPr>
              <a:t>#include  </a:t>
            </a:r>
          </a:p>
          <a:p>
            <a:pPr algn="ctr">
              <a:lnSpc>
                <a:spcPts val="3095"/>
              </a:lnSpc>
              <a:spcBef>
                <a:spcPct val="0"/>
              </a:spcBef>
            </a:pPr>
            <a:r>
              <a:rPr lang="en-US" b="true" sz="2399" spc="-131">
                <a:solidFill>
                  <a:srgbClr val="3D176E"/>
                </a:solidFill>
                <a:latin typeface="DM Sans Bold"/>
                <a:ea typeface="DM Sans Bold"/>
                <a:cs typeface="DM Sans Bold"/>
                <a:sym typeface="DM Sans Bold"/>
              </a:rPr>
              <a:t>#include </a:t>
            </a:r>
            <a:r>
              <a:rPr lang="en-US" b="true" sz="2399" spc="-131">
                <a:solidFill>
                  <a:srgbClr val="FF914D"/>
                </a:solidFill>
                <a:latin typeface="DM Sans Bold"/>
                <a:ea typeface="DM Sans Bold"/>
                <a:cs typeface="DM Sans Bold"/>
                <a:sym typeface="DM Sans Bold"/>
              </a:rPr>
              <a:t>“nome_do_arquivo.extensão”</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70019" y="363661"/>
            <a:ext cx="7977582" cy="7977582"/>
          </a:xfrm>
          <a:custGeom>
            <a:avLst/>
            <a:gdLst/>
            <a:ahLst/>
            <a:cxnLst/>
            <a:rect r="r" b="b" t="t" l="l"/>
            <a:pathLst>
              <a:path h="7977582" w="7977582">
                <a:moveTo>
                  <a:pt x="0" y="0"/>
                </a:moveTo>
                <a:lnTo>
                  <a:pt x="7977581" y="0"/>
                </a:lnTo>
                <a:lnTo>
                  <a:pt x="7977581" y="7977581"/>
                </a:lnTo>
                <a:lnTo>
                  <a:pt x="0" y="79775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370019" y="1913472"/>
            <a:ext cx="7971772" cy="5962795"/>
            <a:chOff x="0" y="0"/>
            <a:chExt cx="1086647" cy="812800"/>
          </a:xfrm>
        </p:grpSpPr>
        <p:sp>
          <p:nvSpPr>
            <p:cNvPr name="Freeform 5" id="5"/>
            <p:cNvSpPr/>
            <p:nvPr/>
          </p:nvSpPr>
          <p:spPr>
            <a:xfrm flipH="false" flipV="false" rot="0">
              <a:off x="0" y="0"/>
              <a:ext cx="1086647" cy="812800"/>
            </a:xfrm>
            <a:custGeom>
              <a:avLst/>
              <a:gdLst/>
              <a:ahLst/>
              <a:cxnLst/>
              <a:rect r="r" b="b" t="t" l="l"/>
              <a:pathLst>
                <a:path h="812800" w="1086647">
                  <a:moveTo>
                    <a:pt x="22337" y="0"/>
                  </a:moveTo>
                  <a:lnTo>
                    <a:pt x="1064311" y="0"/>
                  </a:lnTo>
                  <a:cubicBezTo>
                    <a:pt x="1070235" y="0"/>
                    <a:pt x="1075916" y="2353"/>
                    <a:pt x="1080105" y="6542"/>
                  </a:cubicBezTo>
                  <a:cubicBezTo>
                    <a:pt x="1084294" y="10731"/>
                    <a:pt x="1086647" y="16413"/>
                    <a:pt x="1086647" y="22337"/>
                  </a:cubicBezTo>
                  <a:lnTo>
                    <a:pt x="1086647" y="790463"/>
                  </a:lnTo>
                  <a:cubicBezTo>
                    <a:pt x="1086647" y="796387"/>
                    <a:pt x="1084294" y="802069"/>
                    <a:pt x="1080105" y="806258"/>
                  </a:cubicBezTo>
                  <a:cubicBezTo>
                    <a:pt x="1075916" y="810447"/>
                    <a:pt x="1070235" y="812800"/>
                    <a:pt x="1064311" y="812800"/>
                  </a:cubicBezTo>
                  <a:lnTo>
                    <a:pt x="22337" y="812800"/>
                  </a:lnTo>
                  <a:cubicBezTo>
                    <a:pt x="16413" y="812800"/>
                    <a:pt x="10731" y="810447"/>
                    <a:pt x="6542" y="806258"/>
                  </a:cubicBezTo>
                  <a:cubicBezTo>
                    <a:pt x="2353" y="802069"/>
                    <a:pt x="0" y="796387"/>
                    <a:pt x="0" y="790463"/>
                  </a:cubicBezTo>
                  <a:lnTo>
                    <a:pt x="0" y="22337"/>
                  </a:lnTo>
                  <a:cubicBezTo>
                    <a:pt x="0" y="16413"/>
                    <a:pt x="2353" y="10731"/>
                    <a:pt x="6542" y="6542"/>
                  </a:cubicBezTo>
                  <a:cubicBezTo>
                    <a:pt x="10731" y="2353"/>
                    <a:pt x="16413" y="0"/>
                    <a:pt x="22337" y="0"/>
                  </a:cubicBezTo>
                  <a:close/>
                </a:path>
              </a:pathLst>
            </a:custGeom>
            <a:blipFill>
              <a:blip r:embed="rId6"/>
              <a:stretch>
                <a:fillRect l="-1112" t="0" r="-1112" b="0"/>
              </a:stretch>
            </a:blipFill>
          </p:spPr>
        </p:sp>
      </p:grpSp>
      <p:grpSp>
        <p:nvGrpSpPr>
          <p:cNvPr name="Group 6" id="6"/>
          <p:cNvGrpSpPr/>
          <p:nvPr/>
        </p:nvGrpSpPr>
        <p:grpSpPr>
          <a:xfrm rot="0">
            <a:off x="11833342" y="714992"/>
            <a:ext cx="983487" cy="98348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FF72"/>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sp>
        <p:nvSpPr>
          <p:cNvPr name="TextBox 9" id="9"/>
          <p:cNvSpPr txBox="true"/>
          <p:nvPr/>
        </p:nvSpPr>
        <p:spPr>
          <a:xfrm rot="0">
            <a:off x="17105219" y="9843571"/>
            <a:ext cx="1005737" cy="266700"/>
          </a:xfrm>
          <a:prstGeom prst="rect">
            <a:avLst/>
          </a:prstGeom>
        </p:spPr>
        <p:txBody>
          <a:bodyPr anchor="t" rtlCol="false" tIns="0" lIns="0" bIns="0" rIns="0">
            <a:spAutoFit/>
          </a:bodyPr>
          <a:lstStyle/>
          <a:p>
            <a:pPr algn="r">
              <a:lnSpc>
                <a:spcPts val="2100"/>
              </a:lnSpc>
            </a:pPr>
            <a:r>
              <a:rPr lang="en-US" sz="1500" b="true">
                <a:solidFill>
                  <a:srgbClr val="FFFFFF"/>
                </a:solidFill>
                <a:latin typeface="DM Sans Bold"/>
                <a:ea typeface="DM Sans Bold"/>
                <a:cs typeface="DM Sans Bold"/>
                <a:sym typeface="DM Sans Bold"/>
              </a:rPr>
              <a:t>Page 03</a:t>
            </a:r>
          </a:p>
        </p:txBody>
      </p:sp>
      <p:sp>
        <p:nvSpPr>
          <p:cNvPr name="TextBox 10" id="10"/>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32</a:t>
            </a:r>
          </a:p>
        </p:txBody>
      </p:sp>
      <p:grpSp>
        <p:nvGrpSpPr>
          <p:cNvPr name="Group 11" id="11"/>
          <p:cNvGrpSpPr/>
          <p:nvPr/>
        </p:nvGrpSpPr>
        <p:grpSpPr>
          <a:xfrm rot="0">
            <a:off x="10410725" y="714992"/>
            <a:ext cx="983487" cy="98348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F6B"/>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grpSp>
        <p:nvGrpSpPr>
          <p:cNvPr name="Group 14" id="14"/>
          <p:cNvGrpSpPr/>
          <p:nvPr/>
        </p:nvGrpSpPr>
        <p:grpSpPr>
          <a:xfrm rot="0">
            <a:off x="8905611" y="714992"/>
            <a:ext cx="983487" cy="98348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sp>
        <p:nvSpPr>
          <p:cNvPr name="TextBox 17" id="17"/>
          <p:cNvSpPr txBox="true"/>
          <p:nvPr/>
        </p:nvSpPr>
        <p:spPr>
          <a:xfrm rot="0">
            <a:off x="479423" y="276242"/>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DIRETIVAS DE </a:t>
            </a:r>
          </a:p>
        </p:txBody>
      </p:sp>
      <p:sp>
        <p:nvSpPr>
          <p:cNvPr name="TextBox 18" id="18"/>
          <p:cNvSpPr txBox="true"/>
          <p:nvPr/>
        </p:nvSpPr>
        <p:spPr>
          <a:xfrm rot="0">
            <a:off x="1549217" y="1313465"/>
            <a:ext cx="7072639" cy="1209641"/>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PRÉ COMPILAÇÃO</a:t>
            </a:r>
          </a:p>
        </p:txBody>
      </p:sp>
      <p:sp>
        <p:nvSpPr>
          <p:cNvPr name="TextBox 19" id="19"/>
          <p:cNvSpPr txBox="true"/>
          <p:nvPr/>
        </p:nvSpPr>
        <p:spPr>
          <a:xfrm rot="0">
            <a:off x="0" y="3491116"/>
            <a:ext cx="8031485" cy="4257683"/>
          </a:xfrm>
          <a:prstGeom prst="rect">
            <a:avLst/>
          </a:prstGeom>
        </p:spPr>
        <p:txBody>
          <a:bodyPr anchor="t" rtlCol="false" tIns="0" lIns="0" bIns="0" rIns="0">
            <a:spAutoFit/>
          </a:bodyPr>
          <a:lstStyle/>
          <a:p>
            <a:pPr algn="ctr">
              <a:lnSpc>
                <a:spcPts val="3919"/>
              </a:lnSpc>
            </a:pPr>
            <a:r>
              <a:rPr lang="en-US" sz="2799" b="true">
                <a:solidFill>
                  <a:srgbClr val="000000"/>
                </a:solidFill>
                <a:latin typeface="DM Sans Bold"/>
                <a:ea typeface="DM Sans Bold"/>
                <a:cs typeface="DM Sans Bold"/>
                <a:sym typeface="DM Sans Bold"/>
              </a:rPr>
              <a:t>Pré-processamento</a:t>
            </a:r>
          </a:p>
          <a:p>
            <a:pPr algn="ctr" marL="518155" indent="-259078" lvl="1">
              <a:lnSpc>
                <a:spcPts val="3359"/>
              </a:lnSpc>
              <a:spcBef>
                <a:spcPct val="0"/>
              </a:spcBef>
              <a:buFont typeface="Arial"/>
              <a:buChar char="•"/>
            </a:pPr>
            <a:r>
              <a:rPr lang="en-US" b="true" sz="2399">
                <a:solidFill>
                  <a:srgbClr val="000000"/>
                </a:solidFill>
                <a:latin typeface="DM Sans Bold"/>
                <a:ea typeface="DM Sans Bold"/>
                <a:cs typeface="DM Sans Bold"/>
                <a:sym typeface="DM Sans Bold"/>
              </a:rPr>
              <a:t>O pré-processador </a:t>
            </a:r>
            <a:r>
              <a:rPr lang="en-US" b="true" sz="2399">
                <a:solidFill>
                  <a:srgbClr val="000000"/>
                </a:solidFill>
                <a:latin typeface="DM Sans Bold"/>
                <a:ea typeface="DM Sans Bold"/>
                <a:cs typeface="DM Sans Bold"/>
                <a:sym typeface="DM Sans Bold"/>
              </a:rPr>
              <a:t>executa as diretivas de pré-compilação, como </a:t>
            </a:r>
            <a:r>
              <a:rPr lang="en-US" b="true" sz="2399">
                <a:solidFill>
                  <a:srgbClr val="3D176E"/>
                </a:solidFill>
                <a:latin typeface="DM Sans Bold"/>
                <a:ea typeface="DM Sans Bold"/>
                <a:cs typeface="DM Sans Bold"/>
                <a:sym typeface="DM Sans Bold"/>
              </a:rPr>
              <a:t>#include, #define, #ifdef</a:t>
            </a:r>
            <a:r>
              <a:rPr lang="en-US" b="true" sz="2399">
                <a:solidFill>
                  <a:srgbClr val="000000"/>
                </a:solidFill>
                <a:latin typeface="DM Sans Bold"/>
                <a:ea typeface="DM Sans Bold"/>
                <a:cs typeface="DM Sans Bold"/>
                <a:sym typeface="DM Sans Bold"/>
              </a:rPr>
              <a:t>, entre outras.</a:t>
            </a:r>
          </a:p>
          <a:p>
            <a:pPr algn="ctr" marL="518155" indent="-259078" lvl="1">
              <a:lnSpc>
                <a:spcPts val="3359"/>
              </a:lnSpc>
              <a:spcBef>
                <a:spcPct val="0"/>
              </a:spcBef>
              <a:buFont typeface="Arial"/>
              <a:buChar char="•"/>
            </a:pPr>
            <a:r>
              <a:rPr lang="en-US" b="true" sz="2399">
                <a:solidFill>
                  <a:srgbClr val="000000"/>
                </a:solidFill>
                <a:latin typeface="DM Sans Bold"/>
                <a:ea typeface="DM Sans Bold"/>
                <a:cs typeface="DM Sans Bold"/>
                <a:sym typeface="DM Sans Bold"/>
              </a:rPr>
              <a:t>Substitui macros, processa inclusões de arquivos de cabeçalho, e realiza exclusões/inclusões condicionais de código.</a:t>
            </a:r>
          </a:p>
          <a:p>
            <a:pPr algn="ctr" marL="518155" indent="-259078" lvl="1">
              <a:lnSpc>
                <a:spcPts val="3359"/>
              </a:lnSpc>
              <a:spcBef>
                <a:spcPct val="0"/>
              </a:spcBef>
              <a:buFont typeface="Arial"/>
              <a:buChar char="•"/>
            </a:pPr>
            <a:r>
              <a:rPr lang="en-US" b="true" sz="2399">
                <a:solidFill>
                  <a:srgbClr val="000000"/>
                </a:solidFill>
                <a:latin typeface="DM Sans Bold"/>
                <a:ea typeface="DM Sans Bold"/>
                <a:cs typeface="DM Sans Bold"/>
                <a:sym typeface="DM Sans Bold"/>
              </a:rPr>
              <a:t>O resultado é um arquivo de código fonte expandido, sem diretivas de pré-processamento.</a:t>
            </a:r>
          </a:p>
          <a:p>
            <a:pPr algn="ctr">
              <a:lnSpc>
                <a:spcPts val="3359"/>
              </a:lnSpc>
              <a:spcBef>
                <a:spcPct val="0"/>
              </a:spcBef>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41587" y="2736912"/>
            <a:ext cx="3651369" cy="3651369"/>
          </a:xfrm>
          <a:custGeom>
            <a:avLst/>
            <a:gdLst/>
            <a:ahLst/>
            <a:cxnLst/>
            <a:rect r="r" b="b" t="t" l="l"/>
            <a:pathLst>
              <a:path h="3651369" w="3651369">
                <a:moveTo>
                  <a:pt x="0" y="0"/>
                </a:moveTo>
                <a:lnTo>
                  <a:pt x="3651369" y="0"/>
                </a:lnTo>
                <a:lnTo>
                  <a:pt x="3651369" y="3651369"/>
                </a:lnTo>
                <a:lnTo>
                  <a:pt x="0" y="36513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3424041" y="6872605"/>
            <a:ext cx="1793454" cy="1396847"/>
            <a:chOff x="0" y="0"/>
            <a:chExt cx="472350" cy="367894"/>
          </a:xfrm>
        </p:grpSpPr>
        <p:sp>
          <p:nvSpPr>
            <p:cNvPr name="Freeform 5" id="5"/>
            <p:cNvSpPr/>
            <p:nvPr/>
          </p:nvSpPr>
          <p:spPr>
            <a:xfrm flipH="false" flipV="false" rot="0">
              <a:off x="0" y="0"/>
              <a:ext cx="472350" cy="367894"/>
            </a:xfrm>
            <a:custGeom>
              <a:avLst/>
              <a:gdLst/>
              <a:ahLst/>
              <a:cxnLst/>
              <a:rect r="r" b="b" t="t" l="l"/>
              <a:pathLst>
                <a:path h="367894" w="472350">
                  <a:moveTo>
                    <a:pt x="183947" y="0"/>
                  </a:moveTo>
                  <a:lnTo>
                    <a:pt x="288403" y="0"/>
                  </a:lnTo>
                  <a:cubicBezTo>
                    <a:pt x="389994" y="0"/>
                    <a:pt x="472350" y="82356"/>
                    <a:pt x="472350" y="183947"/>
                  </a:cubicBezTo>
                  <a:lnTo>
                    <a:pt x="472350" y="183947"/>
                  </a:lnTo>
                  <a:cubicBezTo>
                    <a:pt x="472350" y="232733"/>
                    <a:pt x="452970" y="279520"/>
                    <a:pt x="418473" y="314017"/>
                  </a:cubicBezTo>
                  <a:cubicBezTo>
                    <a:pt x="383977" y="348514"/>
                    <a:pt x="337189" y="367894"/>
                    <a:pt x="288403" y="367894"/>
                  </a:cubicBezTo>
                  <a:lnTo>
                    <a:pt x="183947" y="367894"/>
                  </a:lnTo>
                  <a:cubicBezTo>
                    <a:pt x="135161" y="367894"/>
                    <a:pt x="88374" y="348514"/>
                    <a:pt x="53877" y="314017"/>
                  </a:cubicBezTo>
                  <a:cubicBezTo>
                    <a:pt x="19380" y="279520"/>
                    <a:pt x="0" y="232733"/>
                    <a:pt x="0" y="183947"/>
                  </a:cubicBezTo>
                  <a:lnTo>
                    <a:pt x="0" y="183947"/>
                  </a:lnTo>
                  <a:cubicBezTo>
                    <a:pt x="0" y="135161"/>
                    <a:pt x="19380" y="88374"/>
                    <a:pt x="53877" y="53877"/>
                  </a:cubicBezTo>
                  <a:cubicBezTo>
                    <a:pt x="88374" y="19380"/>
                    <a:pt x="135161" y="0"/>
                    <a:pt x="183947" y="0"/>
                  </a:cubicBezTo>
                  <a:close/>
                </a:path>
              </a:pathLst>
            </a:custGeom>
            <a:solidFill>
              <a:srgbClr val="A067AE"/>
            </a:solidFill>
          </p:spPr>
        </p:sp>
        <p:sp>
          <p:nvSpPr>
            <p:cNvPr name="TextBox 6" id="6"/>
            <p:cNvSpPr txBox="true"/>
            <p:nvPr/>
          </p:nvSpPr>
          <p:spPr>
            <a:xfrm>
              <a:off x="0" y="-9525"/>
              <a:ext cx="472350" cy="377419"/>
            </a:xfrm>
            <a:prstGeom prst="rect">
              <a:avLst/>
            </a:prstGeom>
          </p:spPr>
          <p:txBody>
            <a:bodyPr anchor="ctr" rtlCol="false" tIns="50800" lIns="50800" bIns="50800" rIns="50800"/>
            <a:lstStyle/>
            <a:p>
              <a:pPr algn="ctr">
                <a:lnSpc>
                  <a:spcPts val="1874"/>
                </a:lnSpc>
              </a:pPr>
            </a:p>
          </p:txBody>
        </p:sp>
      </p:grpSp>
      <p:sp>
        <p:nvSpPr>
          <p:cNvPr name="TextBox 7" id="7"/>
          <p:cNvSpPr txBox="true"/>
          <p:nvPr/>
        </p:nvSpPr>
        <p:spPr>
          <a:xfrm rot="0">
            <a:off x="1028700" y="367665"/>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ESTRUTURA DE</a:t>
            </a:r>
          </a:p>
        </p:txBody>
      </p:sp>
      <p:sp>
        <p:nvSpPr>
          <p:cNvPr name="TextBox 8" id="8"/>
          <p:cNvSpPr txBox="true"/>
          <p:nvPr/>
        </p:nvSpPr>
        <p:spPr>
          <a:xfrm rot="0">
            <a:off x="1028700" y="2444047"/>
            <a:ext cx="7916791" cy="7529275"/>
          </a:xfrm>
          <a:prstGeom prst="rect">
            <a:avLst/>
          </a:prstGeom>
        </p:spPr>
        <p:txBody>
          <a:bodyPr anchor="t" rtlCol="false" tIns="0" lIns="0" bIns="0" rIns="0">
            <a:spAutoFit/>
          </a:bodyPr>
          <a:lstStyle/>
          <a:p>
            <a:pPr algn="just">
              <a:lnSpc>
                <a:spcPts val="3359"/>
              </a:lnSpc>
            </a:pPr>
            <a:r>
              <a:rPr lang="en-US" sz="2400" b="true">
                <a:solidFill>
                  <a:srgbClr val="343434"/>
                </a:solidFill>
                <a:latin typeface="DM Sans Bold"/>
                <a:ea typeface="DM Sans Bold"/>
                <a:cs typeface="DM Sans Bold"/>
                <a:sym typeface="DM Sans Bold"/>
              </a:rPr>
              <a:t>As estruturas de repetição na linguagem C permitem executar blocos de código múltiplas vezes com base em uma condição, otimizando tarefas repetitivas. </a:t>
            </a:r>
          </a:p>
          <a:p>
            <a:pPr algn="just">
              <a:lnSpc>
                <a:spcPts val="3359"/>
              </a:lnSpc>
            </a:pPr>
          </a:p>
          <a:p>
            <a:pPr algn="just" marL="518160" indent="-259080" lvl="1">
              <a:lnSpc>
                <a:spcPts val="3359"/>
              </a:lnSpc>
              <a:buFont typeface="Arial"/>
              <a:buChar char="•"/>
            </a:pPr>
            <a:r>
              <a:rPr lang="en-US" b="true" sz="2400">
                <a:solidFill>
                  <a:srgbClr val="343434"/>
                </a:solidFill>
                <a:latin typeface="DM Sans Bold"/>
                <a:ea typeface="DM Sans Bold"/>
                <a:cs typeface="DM Sans Bold"/>
                <a:sym typeface="DM Sans Bold"/>
              </a:rPr>
              <a:t>O </a:t>
            </a:r>
            <a:r>
              <a:rPr lang="en-US" b="true" sz="2400">
                <a:solidFill>
                  <a:srgbClr val="3D176E"/>
                </a:solidFill>
                <a:latin typeface="DM Sans Bold"/>
                <a:ea typeface="DM Sans Bold"/>
                <a:cs typeface="DM Sans Bold"/>
                <a:sym typeface="DM Sans Bold"/>
              </a:rPr>
              <a:t>for</a:t>
            </a:r>
            <a:r>
              <a:rPr lang="en-US" b="true" sz="2400">
                <a:solidFill>
                  <a:srgbClr val="343434"/>
                </a:solidFill>
                <a:latin typeface="DM Sans Bold"/>
                <a:ea typeface="DM Sans Bold"/>
                <a:cs typeface="DM Sans Bold"/>
                <a:sym typeface="DM Sans Bold"/>
              </a:rPr>
              <a:t> é usado quando o número de iterações é conhecido, com inicialização, condição e incremento declarados em uma única linha. </a:t>
            </a:r>
          </a:p>
          <a:p>
            <a:pPr algn="just">
              <a:lnSpc>
                <a:spcPts val="3359"/>
              </a:lnSpc>
            </a:pPr>
          </a:p>
          <a:p>
            <a:pPr algn="just" marL="518160" indent="-259080" lvl="1">
              <a:lnSpc>
                <a:spcPts val="3359"/>
              </a:lnSpc>
              <a:buFont typeface="Arial"/>
              <a:buChar char="•"/>
            </a:pPr>
            <a:r>
              <a:rPr lang="en-US" b="true" sz="2400">
                <a:solidFill>
                  <a:srgbClr val="343434"/>
                </a:solidFill>
                <a:latin typeface="DM Sans Bold"/>
                <a:ea typeface="DM Sans Bold"/>
                <a:cs typeface="DM Sans Bold"/>
                <a:sym typeface="DM Sans Bold"/>
              </a:rPr>
              <a:t>O </a:t>
            </a:r>
            <a:r>
              <a:rPr lang="en-US" b="true" sz="2400">
                <a:solidFill>
                  <a:srgbClr val="3D176E"/>
                </a:solidFill>
                <a:latin typeface="DM Sans Bold"/>
                <a:ea typeface="DM Sans Bold"/>
                <a:cs typeface="DM Sans Bold"/>
                <a:sym typeface="DM Sans Bold"/>
              </a:rPr>
              <a:t>while</a:t>
            </a:r>
            <a:r>
              <a:rPr lang="en-US" b="true" sz="2400">
                <a:solidFill>
                  <a:srgbClr val="343434"/>
                </a:solidFill>
                <a:latin typeface="DM Sans Bold"/>
                <a:ea typeface="DM Sans Bold"/>
                <a:cs typeface="DM Sans Bold"/>
                <a:sym typeface="DM Sans Bold"/>
              </a:rPr>
              <a:t> executa o bloco enquanto a condição especificada for verdadeira, sendo útil para repetições com condições dinâmicas.</a:t>
            </a:r>
          </a:p>
          <a:p>
            <a:pPr algn="just">
              <a:lnSpc>
                <a:spcPts val="3359"/>
              </a:lnSpc>
            </a:pPr>
          </a:p>
          <a:p>
            <a:pPr algn="just" marL="518160" indent="-259080" lvl="1">
              <a:lnSpc>
                <a:spcPts val="3359"/>
              </a:lnSpc>
              <a:buFont typeface="Arial"/>
              <a:buChar char="•"/>
            </a:pPr>
            <a:r>
              <a:rPr lang="en-US" b="true" sz="2400">
                <a:solidFill>
                  <a:srgbClr val="3D176E"/>
                </a:solidFill>
                <a:latin typeface="DM Sans Bold"/>
                <a:ea typeface="DM Sans Bold"/>
                <a:cs typeface="DM Sans Bold"/>
                <a:sym typeface="DM Sans Bold"/>
              </a:rPr>
              <a:t>Do-while</a:t>
            </a:r>
            <a:r>
              <a:rPr lang="en-US" b="true" sz="2400">
                <a:solidFill>
                  <a:srgbClr val="343434"/>
                </a:solidFill>
                <a:latin typeface="DM Sans Bold"/>
                <a:ea typeface="DM Sans Bold"/>
                <a:cs typeface="DM Sans Bold"/>
                <a:sym typeface="DM Sans Bold"/>
              </a:rPr>
              <a:t> garante que o bloco de código seja executado pelo menos uma vez, pois a condição é avaliada após a execução. Essas estruturas são essenciais para automação de processos e manipulação de coleções, permitindo maior eficiência e legibilidade no desenvolvimento.</a:t>
            </a:r>
          </a:p>
        </p:txBody>
      </p:sp>
      <p:sp>
        <p:nvSpPr>
          <p:cNvPr name="TextBox 9" id="9"/>
          <p:cNvSpPr txBox="true"/>
          <p:nvPr/>
        </p:nvSpPr>
        <p:spPr>
          <a:xfrm rot="0">
            <a:off x="16756431" y="9102407"/>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33</a:t>
            </a:r>
          </a:p>
        </p:txBody>
      </p:sp>
      <p:sp>
        <p:nvSpPr>
          <p:cNvPr name="TextBox 10" id="10"/>
          <p:cNvSpPr txBox="true"/>
          <p:nvPr/>
        </p:nvSpPr>
        <p:spPr>
          <a:xfrm rot="0">
            <a:off x="1275261" y="1282031"/>
            <a:ext cx="7072639" cy="1209641"/>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REPETIÇÃO</a:t>
            </a:r>
          </a:p>
        </p:txBody>
      </p:sp>
      <p:sp>
        <p:nvSpPr>
          <p:cNvPr name="AutoShape 11" id="11"/>
          <p:cNvSpPr/>
          <p:nvPr/>
        </p:nvSpPr>
        <p:spPr>
          <a:xfrm>
            <a:off x="14320768" y="6254931"/>
            <a:ext cx="0" cy="617675"/>
          </a:xfrm>
          <a:prstGeom prst="line">
            <a:avLst/>
          </a:prstGeom>
          <a:ln cap="flat" w="38100">
            <a:solidFill>
              <a:srgbClr val="000000"/>
            </a:solidFill>
            <a:prstDash val="solid"/>
            <a:headEnd type="none" len="sm" w="sm"/>
            <a:tailEnd type="triangle" len="med" w="lg"/>
          </a:ln>
        </p:spPr>
      </p:sp>
      <p:sp>
        <p:nvSpPr>
          <p:cNvPr name="AutoShape 12" id="12"/>
          <p:cNvSpPr/>
          <p:nvPr/>
        </p:nvSpPr>
        <p:spPr>
          <a:xfrm flipH="true">
            <a:off x="13615000" y="3090548"/>
            <a:ext cx="2019362" cy="0"/>
          </a:xfrm>
          <a:prstGeom prst="line">
            <a:avLst/>
          </a:prstGeom>
          <a:ln cap="flat" w="38100">
            <a:solidFill>
              <a:srgbClr val="000000"/>
            </a:solidFill>
            <a:prstDash val="solid"/>
            <a:headEnd type="none" len="sm" w="sm"/>
            <a:tailEnd type="arrow" len="sm" w="med"/>
          </a:ln>
        </p:spPr>
      </p:sp>
      <p:sp>
        <p:nvSpPr>
          <p:cNvPr name="AutoShape 13" id="13"/>
          <p:cNvSpPr/>
          <p:nvPr/>
        </p:nvSpPr>
        <p:spPr>
          <a:xfrm>
            <a:off x="14320768" y="8269452"/>
            <a:ext cx="0" cy="874548"/>
          </a:xfrm>
          <a:prstGeom prst="line">
            <a:avLst/>
          </a:prstGeom>
          <a:ln cap="flat" w="38100">
            <a:solidFill>
              <a:srgbClr val="000000"/>
            </a:solidFill>
            <a:prstDash val="solid"/>
            <a:headEnd type="none" len="sm" w="sm"/>
            <a:tailEnd type="none" len="sm" w="sm"/>
          </a:ln>
        </p:spPr>
      </p:sp>
      <p:sp>
        <p:nvSpPr>
          <p:cNvPr name="AutoShape 14" id="14"/>
          <p:cNvSpPr/>
          <p:nvPr/>
        </p:nvSpPr>
        <p:spPr>
          <a:xfrm>
            <a:off x="14320768" y="9144000"/>
            <a:ext cx="1313594" cy="0"/>
          </a:xfrm>
          <a:prstGeom prst="line">
            <a:avLst/>
          </a:prstGeom>
          <a:ln cap="flat" w="38100">
            <a:solidFill>
              <a:srgbClr val="000000"/>
            </a:solidFill>
            <a:prstDash val="solid"/>
            <a:headEnd type="none" len="sm" w="sm"/>
            <a:tailEnd type="none" len="sm" w="sm"/>
          </a:ln>
        </p:spPr>
      </p:sp>
      <p:sp>
        <p:nvSpPr>
          <p:cNvPr name="AutoShape 15" id="15"/>
          <p:cNvSpPr/>
          <p:nvPr/>
        </p:nvSpPr>
        <p:spPr>
          <a:xfrm flipH="true" flipV="true">
            <a:off x="15634362" y="3090548"/>
            <a:ext cx="0" cy="6053452"/>
          </a:xfrm>
          <a:prstGeom prst="line">
            <a:avLst/>
          </a:prstGeom>
          <a:ln cap="flat" w="38100">
            <a:solidFill>
              <a:srgbClr val="000000"/>
            </a:solidFill>
            <a:prstDash val="solid"/>
            <a:headEnd type="none" len="sm" w="sm"/>
            <a:tailEnd type="none" len="sm" w="sm"/>
          </a:ln>
        </p:spPr>
      </p:sp>
      <p:grpSp>
        <p:nvGrpSpPr>
          <p:cNvPr name="Group 16" id="16"/>
          <p:cNvGrpSpPr/>
          <p:nvPr/>
        </p:nvGrpSpPr>
        <p:grpSpPr>
          <a:xfrm rot="0">
            <a:off x="10950112" y="6872605"/>
            <a:ext cx="1793454" cy="1396847"/>
            <a:chOff x="0" y="0"/>
            <a:chExt cx="472350" cy="367894"/>
          </a:xfrm>
        </p:grpSpPr>
        <p:sp>
          <p:nvSpPr>
            <p:cNvPr name="Freeform 17" id="17"/>
            <p:cNvSpPr/>
            <p:nvPr/>
          </p:nvSpPr>
          <p:spPr>
            <a:xfrm flipH="false" flipV="false" rot="0">
              <a:off x="0" y="0"/>
              <a:ext cx="472350" cy="367894"/>
            </a:xfrm>
            <a:custGeom>
              <a:avLst/>
              <a:gdLst/>
              <a:ahLst/>
              <a:cxnLst/>
              <a:rect r="r" b="b" t="t" l="l"/>
              <a:pathLst>
                <a:path h="367894" w="472350">
                  <a:moveTo>
                    <a:pt x="183947" y="0"/>
                  </a:moveTo>
                  <a:lnTo>
                    <a:pt x="288403" y="0"/>
                  </a:lnTo>
                  <a:cubicBezTo>
                    <a:pt x="389994" y="0"/>
                    <a:pt x="472350" y="82356"/>
                    <a:pt x="472350" y="183947"/>
                  </a:cubicBezTo>
                  <a:lnTo>
                    <a:pt x="472350" y="183947"/>
                  </a:lnTo>
                  <a:cubicBezTo>
                    <a:pt x="472350" y="232733"/>
                    <a:pt x="452970" y="279520"/>
                    <a:pt x="418473" y="314017"/>
                  </a:cubicBezTo>
                  <a:cubicBezTo>
                    <a:pt x="383977" y="348514"/>
                    <a:pt x="337189" y="367894"/>
                    <a:pt x="288403" y="367894"/>
                  </a:cubicBezTo>
                  <a:lnTo>
                    <a:pt x="183947" y="367894"/>
                  </a:lnTo>
                  <a:cubicBezTo>
                    <a:pt x="135161" y="367894"/>
                    <a:pt x="88374" y="348514"/>
                    <a:pt x="53877" y="314017"/>
                  </a:cubicBezTo>
                  <a:cubicBezTo>
                    <a:pt x="19380" y="279520"/>
                    <a:pt x="0" y="232733"/>
                    <a:pt x="0" y="183947"/>
                  </a:cubicBezTo>
                  <a:lnTo>
                    <a:pt x="0" y="183947"/>
                  </a:lnTo>
                  <a:cubicBezTo>
                    <a:pt x="0" y="135161"/>
                    <a:pt x="19380" y="88374"/>
                    <a:pt x="53877" y="53877"/>
                  </a:cubicBezTo>
                  <a:cubicBezTo>
                    <a:pt x="88374" y="19380"/>
                    <a:pt x="135161" y="0"/>
                    <a:pt x="183947" y="0"/>
                  </a:cubicBezTo>
                  <a:close/>
                </a:path>
              </a:pathLst>
            </a:custGeom>
            <a:solidFill>
              <a:srgbClr val="A067AE"/>
            </a:solidFill>
          </p:spPr>
        </p:sp>
        <p:sp>
          <p:nvSpPr>
            <p:cNvPr name="TextBox 18" id="18"/>
            <p:cNvSpPr txBox="true"/>
            <p:nvPr/>
          </p:nvSpPr>
          <p:spPr>
            <a:xfrm>
              <a:off x="0" y="-9525"/>
              <a:ext cx="472350" cy="377419"/>
            </a:xfrm>
            <a:prstGeom prst="rect">
              <a:avLst/>
            </a:prstGeom>
          </p:spPr>
          <p:txBody>
            <a:bodyPr anchor="ctr" rtlCol="false" tIns="50800" lIns="50800" bIns="50800" rIns="50800"/>
            <a:lstStyle/>
            <a:p>
              <a:pPr algn="ctr">
                <a:lnSpc>
                  <a:spcPts val="1874"/>
                </a:lnSpc>
              </a:pPr>
            </a:p>
          </p:txBody>
        </p:sp>
      </p:grpSp>
      <p:sp>
        <p:nvSpPr>
          <p:cNvPr name="AutoShape 19" id="19"/>
          <p:cNvSpPr/>
          <p:nvPr/>
        </p:nvSpPr>
        <p:spPr>
          <a:xfrm>
            <a:off x="11827789" y="6254931"/>
            <a:ext cx="0" cy="617675"/>
          </a:xfrm>
          <a:prstGeom prst="line">
            <a:avLst/>
          </a:prstGeom>
          <a:ln cap="flat" w="38100">
            <a:solidFill>
              <a:srgbClr val="000000"/>
            </a:solidFill>
            <a:prstDash val="solid"/>
            <a:headEnd type="none" len="sm" w="sm"/>
            <a:tailEnd type="triangle" len="med" w="lg"/>
          </a:ln>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TextBox 2" id="2"/>
          <p:cNvSpPr txBox="true"/>
          <p:nvPr/>
        </p:nvSpPr>
        <p:spPr>
          <a:xfrm rot="0">
            <a:off x="576672" y="448328"/>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ESTRUTURA DE</a:t>
            </a:r>
          </a:p>
        </p:txBody>
      </p:sp>
      <p:sp>
        <p:nvSpPr>
          <p:cNvPr name="Freeform 3" id="3"/>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457421" y="743603"/>
            <a:ext cx="7897382" cy="8406160"/>
          </a:xfrm>
          <a:custGeom>
            <a:avLst/>
            <a:gdLst/>
            <a:ahLst/>
            <a:cxnLst/>
            <a:rect r="r" b="b" t="t" l="l"/>
            <a:pathLst>
              <a:path h="8406160" w="7897382">
                <a:moveTo>
                  <a:pt x="0" y="0"/>
                </a:moveTo>
                <a:lnTo>
                  <a:pt x="7897382" y="0"/>
                </a:lnTo>
                <a:lnTo>
                  <a:pt x="7897382" y="8406160"/>
                </a:lnTo>
                <a:lnTo>
                  <a:pt x="0" y="8406160"/>
                </a:lnTo>
                <a:lnTo>
                  <a:pt x="0" y="0"/>
                </a:lnTo>
                <a:close/>
              </a:path>
            </a:pathLst>
          </a:custGeom>
          <a:blipFill>
            <a:blip r:embed="rId4"/>
            <a:stretch>
              <a:fillRect l="0" t="0" r="-13601" b="0"/>
            </a:stretch>
          </a:blipFill>
        </p:spPr>
      </p:sp>
      <p:sp>
        <p:nvSpPr>
          <p:cNvPr name="TextBox 5" id="5"/>
          <p:cNvSpPr txBox="true"/>
          <p:nvPr/>
        </p:nvSpPr>
        <p:spPr>
          <a:xfrm rot="0">
            <a:off x="2384783" y="1499672"/>
            <a:ext cx="7072639" cy="1209641"/>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REPETIÇÃO</a:t>
            </a:r>
          </a:p>
        </p:txBody>
      </p:sp>
      <p:sp>
        <p:nvSpPr>
          <p:cNvPr name="TextBox 6" id="6"/>
          <p:cNvSpPr txBox="true"/>
          <p:nvPr/>
        </p:nvSpPr>
        <p:spPr>
          <a:xfrm rot="0">
            <a:off x="807720" y="2795038"/>
            <a:ext cx="8890490" cy="7189511"/>
          </a:xfrm>
          <a:prstGeom prst="rect">
            <a:avLst/>
          </a:prstGeom>
        </p:spPr>
        <p:txBody>
          <a:bodyPr anchor="t" rtlCol="false" tIns="0" lIns="0" bIns="0" rIns="0">
            <a:spAutoFit/>
          </a:bodyPr>
          <a:lstStyle/>
          <a:p>
            <a:pPr algn="just">
              <a:lnSpc>
                <a:spcPts val="3219"/>
              </a:lnSpc>
            </a:pPr>
            <a:r>
              <a:rPr lang="en-US" sz="2299" b="true">
                <a:solidFill>
                  <a:srgbClr val="343434"/>
                </a:solidFill>
                <a:latin typeface="DM Sans Bold"/>
                <a:ea typeface="DM Sans Bold"/>
                <a:cs typeface="DM Sans Bold"/>
                <a:sym typeface="DM Sans Bold"/>
              </a:rPr>
              <a:t>// Configuração do pino do LED</a:t>
            </a:r>
          </a:p>
          <a:p>
            <a:pPr algn="just">
              <a:lnSpc>
                <a:spcPts val="3219"/>
              </a:lnSpc>
            </a:pPr>
            <a:r>
              <a:rPr lang="en-US" sz="2299" b="true">
                <a:solidFill>
                  <a:srgbClr val="343434"/>
                </a:solidFill>
                <a:latin typeface="DM Sans Bold"/>
                <a:ea typeface="DM Sans Bold"/>
                <a:cs typeface="DM Sans Bold"/>
                <a:sym typeface="DM Sans Bold"/>
              </a:rPr>
              <a:t>int ledPin = 13; // Pino digital ao qual o LED está conectado</a:t>
            </a:r>
          </a:p>
          <a:p>
            <a:pPr algn="just">
              <a:lnSpc>
                <a:spcPts val="3219"/>
              </a:lnSpc>
            </a:pPr>
          </a:p>
          <a:p>
            <a:pPr algn="just">
              <a:lnSpc>
                <a:spcPts val="3219"/>
              </a:lnSpc>
            </a:pPr>
            <a:r>
              <a:rPr lang="en-US" sz="2299" b="true">
                <a:solidFill>
                  <a:srgbClr val="343434"/>
                </a:solidFill>
                <a:latin typeface="DM Sans Bold"/>
                <a:ea typeface="DM Sans Bold"/>
                <a:cs typeface="DM Sans Bold"/>
                <a:sym typeface="DM Sans Bold"/>
              </a:rPr>
              <a:t>void setup() {</a:t>
            </a:r>
          </a:p>
          <a:p>
            <a:pPr algn="just">
              <a:lnSpc>
                <a:spcPts val="3219"/>
              </a:lnSpc>
            </a:pPr>
            <a:r>
              <a:rPr lang="en-US" sz="2299" b="true">
                <a:solidFill>
                  <a:srgbClr val="343434"/>
                </a:solidFill>
                <a:latin typeface="DM Sans Bold"/>
                <a:ea typeface="DM Sans Bold"/>
                <a:cs typeface="DM Sans Bold"/>
                <a:sym typeface="DM Sans Bold"/>
              </a:rPr>
              <a:t>  // Define o pino como saída</a:t>
            </a:r>
          </a:p>
          <a:p>
            <a:pPr algn="just">
              <a:lnSpc>
                <a:spcPts val="3219"/>
              </a:lnSpc>
            </a:pPr>
            <a:r>
              <a:rPr lang="en-US" sz="2299" b="true">
                <a:solidFill>
                  <a:srgbClr val="343434"/>
                </a:solidFill>
                <a:latin typeface="DM Sans Bold"/>
                <a:ea typeface="DM Sans Bold"/>
                <a:cs typeface="DM Sans Bold"/>
                <a:sym typeface="DM Sans Bold"/>
              </a:rPr>
              <a:t>        pinMode(ledPin, OUTPUT);</a:t>
            </a:r>
          </a:p>
          <a:p>
            <a:pPr algn="just">
              <a:lnSpc>
                <a:spcPts val="3219"/>
              </a:lnSpc>
            </a:pPr>
            <a:r>
              <a:rPr lang="en-US" sz="2299" b="true">
                <a:solidFill>
                  <a:srgbClr val="343434"/>
                </a:solidFill>
                <a:latin typeface="DM Sans Bold"/>
                <a:ea typeface="DM Sans Bold"/>
                <a:cs typeface="DM Sans Bold"/>
                <a:sym typeface="DM Sans Bold"/>
              </a:rPr>
              <a:t>}</a:t>
            </a:r>
          </a:p>
          <a:p>
            <a:pPr algn="just">
              <a:lnSpc>
                <a:spcPts val="3219"/>
              </a:lnSpc>
            </a:pPr>
          </a:p>
          <a:p>
            <a:pPr algn="just">
              <a:lnSpc>
                <a:spcPts val="3219"/>
              </a:lnSpc>
            </a:pPr>
            <a:r>
              <a:rPr lang="en-US" sz="2299" b="true">
                <a:solidFill>
                  <a:srgbClr val="343434"/>
                </a:solidFill>
                <a:latin typeface="DM Sans Bold"/>
                <a:ea typeface="DM Sans Bold"/>
                <a:cs typeface="DM Sans Bold"/>
                <a:sym typeface="DM Sans Bold"/>
              </a:rPr>
              <a:t>void loop() {</a:t>
            </a:r>
          </a:p>
          <a:p>
            <a:pPr algn="just">
              <a:lnSpc>
                <a:spcPts val="3219"/>
              </a:lnSpc>
            </a:pPr>
            <a:r>
              <a:rPr lang="en-US" sz="2299" b="true">
                <a:solidFill>
                  <a:srgbClr val="343434"/>
                </a:solidFill>
                <a:latin typeface="DM Sans Bold"/>
                <a:ea typeface="DM Sans Bold"/>
                <a:cs typeface="DM Sans Bold"/>
                <a:sym typeface="DM Sans Bold"/>
              </a:rPr>
              <a:t>  // Liga o LED</a:t>
            </a:r>
          </a:p>
          <a:p>
            <a:pPr algn="just">
              <a:lnSpc>
                <a:spcPts val="3219"/>
              </a:lnSpc>
            </a:pPr>
            <a:r>
              <a:rPr lang="en-US" sz="2299" b="true">
                <a:solidFill>
                  <a:srgbClr val="343434"/>
                </a:solidFill>
                <a:latin typeface="DM Sans Bold"/>
                <a:ea typeface="DM Sans Bold"/>
                <a:cs typeface="DM Sans Bold"/>
                <a:sym typeface="DM Sans Bold"/>
              </a:rPr>
              <a:t>       digitalWrite(ledPin, HIGH);</a:t>
            </a:r>
          </a:p>
          <a:p>
            <a:pPr algn="just">
              <a:lnSpc>
                <a:spcPts val="3219"/>
              </a:lnSpc>
            </a:pPr>
            <a:r>
              <a:rPr lang="en-US" sz="2299" b="true">
                <a:solidFill>
                  <a:srgbClr val="343434"/>
                </a:solidFill>
                <a:latin typeface="DM Sans Bold"/>
                <a:ea typeface="DM Sans Bold"/>
                <a:cs typeface="DM Sans Bold"/>
                <a:sym typeface="DM Sans Bold"/>
              </a:rPr>
              <a:t>       delay(1000); // Aguarda 1 segundo (1000 ms)</a:t>
            </a:r>
          </a:p>
          <a:p>
            <a:pPr algn="just">
              <a:lnSpc>
                <a:spcPts val="3219"/>
              </a:lnSpc>
            </a:pPr>
          </a:p>
          <a:p>
            <a:pPr algn="just">
              <a:lnSpc>
                <a:spcPts val="3219"/>
              </a:lnSpc>
            </a:pPr>
            <a:r>
              <a:rPr lang="en-US" sz="2299" b="true">
                <a:solidFill>
                  <a:srgbClr val="343434"/>
                </a:solidFill>
                <a:latin typeface="DM Sans Bold"/>
                <a:ea typeface="DM Sans Bold"/>
                <a:cs typeface="DM Sans Bold"/>
                <a:sym typeface="DM Sans Bold"/>
              </a:rPr>
              <a:t>  // Desliga o LED</a:t>
            </a:r>
          </a:p>
          <a:p>
            <a:pPr algn="just">
              <a:lnSpc>
                <a:spcPts val="3219"/>
              </a:lnSpc>
            </a:pPr>
            <a:r>
              <a:rPr lang="en-US" sz="2299" b="true">
                <a:solidFill>
                  <a:srgbClr val="343434"/>
                </a:solidFill>
                <a:latin typeface="DM Sans Bold"/>
                <a:ea typeface="DM Sans Bold"/>
                <a:cs typeface="DM Sans Bold"/>
                <a:sym typeface="DM Sans Bold"/>
              </a:rPr>
              <a:t>       digitalWrite(ledPin, LOW);</a:t>
            </a:r>
          </a:p>
          <a:p>
            <a:pPr algn="just">
              <a:lnSpc>
                <a:spcPts val="3219"/>
              </a:lnSpc>
            </a:pPr>
            <a:r>
              <a:rPr lang="en-US" sz="2299" b="true">
                <a:solidFill>
                  <a:srgbClr val="343434"/>
                </a:solidFill>
                <a:latin typeface="DM Sans Bold"/>
                <a:ea typeface="DM Sans Bold"/>
                <a:cs typeface="DM Sans Bold"/>
                <a:sym typeface="DM Sans Bold"/>
              </a:rPr>
              <a:t>       delay(1000); // Aguarda 1 segundo (1000 ms)</a:t>
            </a:r>
          </a:p>
          <a:p>
            <a:pPr algn="just">
              <a:lnSpc>
                <a:spcPts val="3219"/>
              </a:lnSpc>
            </a:pPr>
            <a:r>
              <a:rPr lang="en-US" sz="2299" b="true">
                <a:solidFill>
                  <a:srgbClr val="343434"/>
                </a:solidFill>
                <a:latin typeface="DM Sans Bold"/>
                <a:ea typeface="DM Sans Bold"/>
                <a:cs typeface="DM Sans Bold"/>
                <a:sym typeface="DM Sans Bold"/>
              </a:rPr>
              <a:t>}</a:t>
            </a:r>
          </a:p>
          <a:p>
            <a:pPr algn="just">
              <a:lnSpc>
                <a:spcPts val="3219"/>
              </a:lnSpc>
              <a:spcBef>
                <a:spcPct val="0"/>
              </a:spcBef>
            </a:pPr>
          </a:p>
        </p:txBody>
      </p:sp>
      <p:sp>
        <p:nvSpPr>
          <p:cNvPr name="TextBox 7" id="7"/>
          <p:cNvSpPr txBox="true"/>
          <p:nvPr/>
        </p:nvSpPr>
        <p:spPr>
          <a:xfrm rot="0">
            <a:off x="16756431" y="9111663"/>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34</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366" y="5305449"/>
            <a:ext cx="8803307" cy="4478682"/>
          </a:xfrm>
          <a:custGeom>
            <a:avLst/>
            <a:gdLst/>
            <a:ahLst/>
            <a:cxnLst/>
            <a:rect r="r" b="b" t="t" l="l"/>
            <a:pathLst>
              <a:path h="4478682" w="8803307">
                <a:moveTo>
                  <a:pt x="0" y="0"/>
                </a:moveTo>
                <a:lnTo>
                  <a:pt x="8803307" y="0"/>
                </a:lnTo>
                <a:lnTo>
                  <a:pt x="8803307" y="4478682"/>
                </a:lnTo>
                <a:lnTo>
                  <a:pt x="0" y="4478682"/>
                </a:lnTo>
                <a:lnTo>
                  <a:pt x="0" y="0"/>
                </a:lnTo>
                <a:close/>
              </a:path>
            </a:pathLst>
          </a:custGeom>
          <a:blipFill>
            <a:blip r:embed="rId4"/>
            <a:stretch>
              <a:fillRect l="0" t="0" r="0" b="0"/>
            </a:stretch>
          </a:blipFill>
        </p:spPr>
      </p:sp>
      <p:sp>
        <p:nvSpPr>
          <p:cNvPr name="Freeform 4" id="4"/>
          <p:cNvSpPr/>
          <p:nvPr/>
        </p:nvSpPr>
        <p:spPr>
          <a:xfrm flipH="false" flipV="false" rot="0">
            <a:off x="9144000" y="2626152"/>
            <a:ext cx="9144000" cy="7157979"/>
          </a:xfrm>
          <a:custGeom>
            <a:avLst/>
            <a:gdLst/>
            <a:ahLst/>
            <a:cxnLst/>
            <a:rect r="r" b="b" t="t" l="l"/>
            <a:pathLst>
              <a:path h="7157979" w="9144000">
                <a:moveTo>
                  <a:pt x="0" y="0"/>
                </a:moveTo>
                <a:lnTo>
                  <a:pt x="9144000" y="0"/>
                </a:lnTo>
                <a:lnTo>
                  <a:pt x="9144000" y="7157979"/>
                </a:lnTo>
                <a:lnTo>
                  <a:pt x="0" y="7157979"/>
                </a:lnTo>
                <a:lnTo>
                  <a:pt x="0" y="0"/>
                </a:lnTo>
                <a:close/>
              </a:path>
            </a:pathLst>
          </a:custGeom>
          <a:blipFill>
            <a:blip r:embed="rId5"/>
            <a:stretch>
              <a:fillRect l="-8003" t="-9136" r="-7833" b="-11094"/>
            </a:stretch>
          </a:blipFill>
        </p:spPr>
      </p:sp>
      <p:sp>
        <p:nvSpPr>
          <p:cNvPr name="TextBox 5" id="5"/>
          <p:cNvSpPr txBox="true"/>
          <p:nvPr/>
        </p:nvSpPr>
        <p:spPr>
          <a:xfrm rot="0">
            <a:off x="1028700" y="356890"/>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OPERADORES DE</a:t>
            </a:r>
          </a:p>
        </p:txBody>
      </p:sp>
      <p:sp>
        <p:nvSpPr>
          <p:cNvPr name="TextBox 6" id="6"/>
          <p:cNvSpPr txBox="true"/>
          <p:nvPr/>
        </p:nvSpPr>
        <p:spPr>
          <a:xfrm rot="0">
            <a:off x="16756431" y="8763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35</a:t>
            </a:r>
          </a:p>
        </p:txBody>
      </p:sp>
      <p:sp>
        <p:nvSpPr>
          <p:cNvPr name="TextBox 7" id="7"/>
          <p:cNvSpPr txBox="true"/>
          <p:nvPr/>
        </p:nvSpPr>
        <p:spPr>
          <a:xfrm rot="0">
            <a:off x="1028700" y="1140376"/>
            <a:ext cx="7072639" cy="1209641"/>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ATRIBUIÇÃO</a:t>
            </a:r>
          </a:p>
        </p:txBody>
      </p:sp>
      <p:sp>
        <p:nvSpPr>
          <p:cNvPr name="TextBox 8" id="8"/>
          <p:cNvSpPr txBox="true"/>
          <p:nvPr/>
        </p:nvSpPr>
        <p:spPr>
          <a:xfrm rot="0">
            <a:off x="1028700" y="2642631"/>
            <a:ext cx="6842760" cy="2500869"/>
          </a:xfrm>
          <a:prstGeom prst="rect">
            <a:avLst/>
          </a:prstGeom>
        </p:spPr>
        <p:txBody>
          <a:bodyPr anchor="t" rtlCol="false" tIns="0" lIns="0" bIns="0" rIns="0">
            <a:spAutoFit/>
          </a:bodyPr>
          <a:lstStyle/>
          <a:p>
            <a:pPr algn="ctr">
              <a:lnSpc>
                <a:spcPts val="3359"/>
              </a:lnSpc>
              <a:spcBef>
                <a:spcPct val="0"/>
              </a:spcBef>
            </a:pPr>
            <a:r>
              <a:rPr lang="en-US" b="true" sz="2399">
                <a:solidFill>
                  <a:srgbClr val="343434"/>
                </a:solidFill>
                <a:latin typeface="DM Sans Bold"/>
                <a:ea typeface="DM Sans Bold"/>
                <a:cs typeface="DM Sans Bold"/>
                <a:sym typeface="DM Sans Bold"/>
              </a:rPr>
              <a:t>Os operadores de atribuição em C são usados para atribuir o valor do operando do lado direito a uma variável, propriedade ou elemento indexador fornecido pelo operando do lado esquerdo. O operador de atribuição simples é o (=).</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04822" y="3064511"/>
            <a:ext cx="7254478" cy="5059998"/>
          </a:xfrm>
          <a:custGeom>
            <a:avLst/>
            <a:gdLst/>
            <a:ahLst/>
            <a:cxnLst/>
            <a:rect r="r" b="b" t="t" l="l"/>
            <a:pathLst>
              <a:path h="5059998" w="7254478">
                <a:moveTo>
                  <a:pt x="0" y="0"/>
                </a:moveTo>
                <a:lnTo>
                  <a:pt x="7254478" y="0"/>
                </a:lnTo>
                <a:lnTo>
                  <a:pt x="7254478" y="5059998"/>
                </a:lnTo>
                <a:lnTo>
                  <a:pt x="0" y="5059998"/>
                </a:lnTo>
                <a:lnTo>
                  <a:pt x="0" y="0"/>
                </a:lnTo>
                <a:close/>
              </a:path>
            </a:pathLst>
          </a:custGeom>
          <a:blipFill>
            <a:blip r:embed="rId4"/>
            <a:stretch>
              <a:fillRect l="0" t="0" r="0" b="0"/>
            </a:stretch>
          </a:blipFill>
        </p:spPr>
      </p:sp>
      <p:sp>
        <p:nvSpPr>
          <p:cNvPr name="TextBox 4" id="4"/>
          <p:cNvSpPr txBox="true"/>
          <p:nvPr/>
        </p:nvSpPr>
        <p:spPr>
          <a:xfrm rot="0">
            <a:off x="1028700" y="300451"/>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DATASHEETS</a:t>
            </a:r>
          </a:p>
        </p:txBody>
      </p:sp>
      <p:sp>
        <p:nvSpPr>
          <p:cNvPr name="TextBox 5" id="5"/>
          <p:cNvSpPr txBox="true"/>
          <p:nvPr/>
        </p:nvSpPr>
        <p:spPr>
          <a:xfrm rot="0">
            <a:off x="1028700" y="3016886"/>
            <a:ext cx="6543798" cy="1662801"/>
          </a:xfrm>
          <a:prstGeom prst="rect">
            <a:avLst/>
          </a:prstGeom>
        </p:spPr>
        <p:txBody>
          <a:bodyPr anchor="t" rtlCol="false" tIns="0" lIns="0" bIns="0" rIns="0">
            <a:spAutoFit/>
          </a:bodyPr>
          <a:lstStyle/>
          <a:p>
            <a:pPr algn="just">
              <a:lnSpc>
                <a:spcPts val="3359"/>
              </a:lnSpc>
            </a:pPr>
            <a:r>
              <a:rPr lang="en-US" sz="2399" b="true">
                <a:solidFill>
                  <a:srgbClr val="343434"/>
                </a:solidFill>
                <a:latin typeface="DM Sans Bold"/>
                <a:ea typeface="DM Sans Bold"/>
                <a:cs typeface="DM Sans Bold"/>
                <a:sym typeface="DM Sans Bold"/>
              </a:rPr>
              <a:t>Quando se trata de sistemas embarcados e microcontroladores é muito importante ter a experiência com datasheets e os circuitos mais simples.</a:t>
            </a:r>
          </a:p>
        </p:txBody>
      </p:sp>
      <p:sp>
        <p:nvSpPr>
          <p:cNvPr name="TextBox 6" id="6"/>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36</a:t>
            </a:r>
          </a:p>
        </p:txBody>
      </p:sp>
      <p:sp>
        <p:nvSpPr>
          <p:cNvPr name="TextBox 7" id="7"/>
          <p:cNvSpPr txBox="true"/>
          <p:nvPr/>
        </p:nvSpPr>
        <p:spPr>
          <a:xfrm rot="0">
            <a:off x="1055075" y="1128927"/>
            <a:ext cx="7072639" cy="1209641"/>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&amp; CIRCUITOS</a:t>
            </a:r>
          </a:p>
        </p:txBody>
      </p:sp>
      <p:sp>
        <p:nvSpPr>
          <p:cNvPr name="TextBox 8" id="8"/>
          <p:cNvSpPr txBox="true"/>
          <p:nvPr/>
        </p:nvSpPr>
        <p:spPr>
          <a:xfrm rot="0">
            <a:off x="1055075" y="5095875"/>
            <a:ext cx="6543798" cy="3338936"/>
          </a:xfrm>
          <a:prstGeom prst="rect">
            <a:avLst/>
          </a:prstGeom>
        </p:spPr>
        <p:txBody>
          <a:bodyPr anchor="t" rtlCol="false" tIns="0" lIns="0" bIns="0" rIns="0">
            <a:spAutoFit/>
          </a:bodyPr>
          <a:lstStyle/>
          <a:p>
            <a:pPr algn="l">
              <a:lnSpc>
                <a:spcPts val="3359"/>
              </a:lnSpc>
            </a:pPr>
            <a:r>
              <a:rPr lang="en-US" sz="2399" b="true">
                <a:solidFill>
                  <a:srgbClr val="343434"/>
                </a:solidFill>
                <a:latin typeface="DM Sans Bold"/>
                <a:ea typeface="DM Sans Bold"/>
                <a:cs typeface="DM Sans Bold"/>
                <a:sym typeface="DM Sans Bold"/>
              </a:rPr>
              <a:t>Nos exemplos de datasheets do PIC16f630 e do DHT11 podemos entender aspectos fundamentais de seu funcionamento. E no que se trata de programação, podemos ver, de forma antecipada, o que o Micro escolhido tem a nos oferecer, além de ver como um sensor qualquer faz a comunicação.</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425720" y="1055024"/>
            <a:ext cx="8028957" cy="8203276"/>
          </a:xfrm>
          <a:custGeom>
            <a:avLst/>
            <a:gdLst/>
            <a:ahLst/>
            <a:cxnLst/>
            <a:rect r="r" b="b" t="t" l="l"/>
            <a:pathLst>
              <a:path h="8203276" w="8028957">
                <a:moveTo>
                  <a:pt x="0" y="0"/>
                </a:moveTo>
                <a:lnTo>
                  <a:pt x="8028956" y="0"/>
                </a:lnTo>
                <a:lnTo>
                  <a:pt x="8028956" y="8203276"/>
                </a:lnTo>
                <a:lnTo>
                  <a:pt x="0" y="8203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300451"/>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DATASHEETS</a:t>
            </a:r>
          </a:p>
        </p:txBody>
      </p:sp>
      <p:sp>
        <p:nvSpPr>
          <p:cNvPr name="TextBox 5" id="5"/>
          <p:cNvSpPr txBox="true"/>
          <p:nvPr/>
        </p:nvSpPr>
        <p:spPr>
          <a:xfrm rot="0">
            <a:off x="1028700" y="2997836"/>
            <a:ext cx="6543798" cy="547305"/>
          </a:xfrm>
          <a:prstGeom prst="rect">
            <a:avLst/>
          </a:prstGeom>
        </p:spPr>
        <p:txBody>
          <a:bodyPr anchor="t" rtlCol="false" tIns="0" lIns="0" bIns="0" rIns="0">
            <a:spAutoFit/>
          </a:bodyPr>
          <a:lstStyle/>
          <a:p>
            <a:pPr algn="just">
              <a:lnSpc>
                <a:spcPts val="4479"/>
              </a:lnSpc>
            </a:pPr>
            <a:r>
              <a:rPr lang="en-US" sz="3199" b="true">
                <a:solidFill>
                  <a:srgbClr val="343434"/>
                </a:solidFill>
                <a:latin typeface="DM Sans Bold"/>
                <a:ea typeface="DM Sans Bold"/>
                <a:cs typeface="DM Sans Bold"/>
                <a:sym typeface="DM Sans Bold"/>
              </a:rPr>
              <a:t>O que é um Datasheet?</a:t>
            </a:r>
          </a:p>
        </p:txBody>
      </p:sp>
      <p:sp>
        <p:nvSpPr>
          <p:cNvPr name="TextBox 6" id="6"/>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37</a:t>
            </a:r>
          </a:p>
        </p:txBody>
      </p:sp>
      <p:sp>
        <p:nvSpPr>
          <p:cNvPr name="TextBox 7" id="7"/>
          <p:cNvSpPr txBox="true"/>
          <p:nvPr/>
        </p:nvSpPr>
        <p:spPr>
          <a:xfrm rot="0">
            <a:off x="1055075" y="1128927"/>
            <a:ext cx="7072639" cy="1209641"/>
          </a:xfrm>
          <a:prstGeom prst="rect">
            <a:avLst/>
          </a:prstGeom>
        </p:spPr>
        <p:txBody>
          <a:bodyPr anchor="t" rtlCol="false" tIns="0" lIns="0" bIns="0" rIns="0">
            <a:spAutoFit/>
          </a:bodyPr>
          <a:lstStyle/>
          <a:p>
            <a:pPr algn="l">
              <a:lnSpc>
                <a:spcPts val="8400"/>
              </a:lnSpc>
            </a:pPr>
            <a:r>
              <a:rPr lang="en-US" sz="6000">
                <a:solidFill>
                  <a:srgbClr val="343434">
                    <a:alpha val="29804"/>
                  </a:srgbClr>
                </a:solidFill>
                <a:latin typeface="Cooper Hewitt"/>
                <a:ea typeface="Cooper Hewitt"/>
                <a:cs typeface="Cooper Hewitt"/>
                <a:sym typeface="Cooper Hewitt"/>
              </a:rPr>
              <a:t>&amp; CIRCUITOS</a:t>
            </a:r>
          </a:p>
        </p:txBody>
      </p:sp>
      <p:sp>
        <p:nvSpPr>
          <p:cNvPr name="TextBox 8" id="8"/>
          <p:cNvSpPr txBox="true"/>
          <p:nvPr/>
        </p:nvSpPr>
        <p:spPr>
          <a:xfrm rot="0">
            <a:off x="1028700" y="3947505"/>
            <a:ext cx="7072639" cy="3505578"/>
          </a:xfrm>
          <a:prstGeom prst="rect">
            <a:avLst/>
          </a:prstGeom>
        </p:spPr>
        <p:txBody>
          <a:bodyPr anchor="t" rtlCol="false" tIns="0" lIns="0" bIns="0" rIns="0">
            <a:spAutoFit/>
          </a:bodyPr>
          <a:lstStyle/>
          <a:p>
            <a:pPr algn="l">
              <a:lnSpc>
                <a:spcPts val="3079"/>
              </a:lnSpc>
            </a:pPr>
            <a:r>
              <a:rPr lang="en-US" sz="2199" i="true" b="true">
                <a:solidFill>
                  <a:srgbClr val="BC81CA"/>
                </a:solidFill>
                <a:latin typeface="DM Sans Bold Italics"/>
                <a:ea typeface="DM Sans Bold Italics"/>
                <a:cs typeface="DM Sans Bold Italics"/>
                <a:sym typeface="DM Sans Bold Italics"/>
              </a:rPr>
              <a:t>Um datasheet, folha de dados ou folha de especificações é um documento que resume o desempenho e outras características técnicas de um produto, máquina, componente (por exemplo, um </a:t>
            </a:r>
            <a:r>
              <a:rPr lang="en-US" b="true" sz="2199" i="true" u="sng">
                <a:solidFill>
                  <a:srgbClr val="BC81CA"/>
                </a:solidFill>
                <a:latin typeface="DM Sans Bold Italics"/>
                <a:ea typeface="DM Sans Bold Italics"/>
                <a:cs typeface="DM Sans Bold Italics"/>
                <a:sym typeface="DM Sans Bold Italics"/>
                <a:hlinkClick r:id="rId6" tooltip="https://pt.wikipedia.org/wiki/Componente_eletr%C3%B4nico"/>
              </a:rPr>
              <a:t>componente eletrônico</a:t>
            </a:r>
            <a:r>
              <a:rPr lang="en-US" sz="2199" i="true" b="true">
                <a:solidFill>
                  <a:srgbClr val="BC81CA"/>
                </a:solidFill>
                <a:latin typeface="DM Sans Bold Italics"/>
                <a:ea typeface="DM Sans Bold Italics"/>
                <a:cs typeface="DM Sans Bold Italics"/>
                <a:sym typeface="DM Sans Bold Italics"/>
              </a:rPr>
              <a:t>), material, subsistema (por exemplo, </a:t>
            </a:r>
            <a:r>
              <a:rPr lang="en-US" b="true" sz="2199" i="true" u="sng">
                <a:solidFill>
                  <a:srgbClr val="BC81CA"/>
                </a:solidFill>
                <a:latin typeface="DM Sans Bold Italics"/>
                <a:ea typeface="DM Sans Bold Italics"/>
                <a:cs typeface="DM Sans Bold Italics"/>
                <a:sym typeface="DM Sans Bold Italics"/>
                <a:hlinkClick r:id="rId7" tooltip="https://pt.wikipedia.org/wiki/Fonte_de_alimenta%C3%A7%C3%A3o"/>
              </a:rPr>
              <a:t>fonte de alimentação</a:t>
            </a:r>
            <a:r>
              <a:rPr lang="en-US" sz="2199" i="true" b="true">
                <a:solidFill>
                  <a:srgbClr val="BC81CA"/>
                </a:solidFill>
                <a:latin typeface="DM Sans Bold Italics"/>
                <a:ea typeface="DM Sans Bold Italics"/>
                <a:cs typeface="DM Sans Bold Italics"/>
                <a:sym typeface="DM Sans Bold Italics"/>
              </a:rPr>
              <a:t>) ou </a:t>
            </a:r>
            <a:r>
              <a:rPr lang="en-US" b="true" sz="2199" i="true" u="sng">
                <a:solidFill>
                  <a:srgbClr val="BC81CA"/>
                </a:solidFill>
                <a:latin typeface="DM Sans Bold Italics"/>
                <a:ea typeface="DM Sans Bold Italics"/>
                <a:cs typeface="DM Sans Bold Italics"/>
                <a:sym typeface="DM Sans Bold Italics"/>
                <a:hlinkClick r:id="rId8" tooltip="https://pt.wikipedia.org/wiki/Software"/>
              </a:rPr>
              <a:t>software</a:t>
            </a:r>
            <a:r>
              <a:rPr lang="en-US" sz="2199" i="true" b="true">
                <a:solidFill>
                  <a:srgbClr val="BC81CA"/>
                </a:solidFill>
                <a:latin typeface="DM Sans Bold Italics"/>
                <a:ea typeface="DM Sans Bold Italics"/>
                <a:cs typeface="DM Sans Bold Italics"/>
                <a:sym typeface="DM Sans Bold Italics"/>
              </a:rPr>
              <a:t> em detalhe suficiente para que possa ser usado por um engenheiro de projeto para integrar o componente em um sistema.</a:t>
            </a:r>
          </a:p>
        </p:txBody>
      </p:sp>
      <p:sp>
        <p:nvSpPr>
          <p:cNvPr name="TextBox 9" id="9"/>
          <p:cNvSpPr txBox="true"/>
          <p:nvPr/>
        </p:nvSpPr>
        <p:spPr>
          <a:xfrm rot="0">
            <a:off x="6373835" y="7405457"/>
            <a:ext cx="1372879" cy="382171"/>
          </a:xfrm>
          <a:prstGeom prst="rect">
            <a:avLst/>
          </a:prstGeom>
        </p:spPr>
        <p:txBody>
          <a:bodyPr anchor="t" rtlCol="false" tIns="0" lIns="0" bIns="0" rIns="0">
            <a:spAutoFit/>
          </a:bodyPr>
          <a:lstStyle/>
          <a:p>
            <a:pPr algn="l">
              <a:lnSpc>
                <a:spcPts val="3079"/>
              </a:lnSpc>
            </a:pPr>
            <a:r>
              <a:rPr lang="en-US" sz="2199" i="true" b="true">
                <a:solidFill>
                  <a:srgbClr val="BC81CA"/>
                </a:solidFill>
                <a:latin typeface="DM Sans Bold Italics"/>
                <a:ea typeface="DM Sans Bold Italics"/>
                <a:cs typeface="DM Sans Bold Italics"/>
                <a:sym typeface="DM Sans Bold Italics"/>
              </a:rPr>
              <a:t>wikipédia</a:t>
            </a:r>
          </a:p>
        </p:txBody>
      </p:sp>
      <p:sp>
        <p:nvSpPr>
          <p:cNvPr name="TextBox 10" id="10"/>
          <p:cNvSpPr txBox="true"/>
          <p:nvPr/>
        </p:nvSpPr>
        <p:spPr>
          <a:xfrm rot="0">
            <a:off x="917276" y="8433567"/>
            <a:ext cx="7210438" cy="1243767"/>
          </a:xfrm>
          <a:prstGeom prst="rect">
            <a:avLst/>
          </a:prstGeom>
        </p:spPr>
        <p:txBody>
          <a:bodyPr anchor="t" rtlCol="false" tIns="0" lIns="0" bIns="0" rIns="0">
            <a:spAutoFit/>
          </a:bodyPr>
          <a:lstStyle/>
          <a:p>
            <a:pPr algn="l">
              <a:lnSpc>
                <a:spcPts val="3359"/>
              </a:lnSpc>
            </a:pPr>
            <a:r>
              <a:rPr lang="en-US" sz="2399" b="true">
                <a:solidFill>
                  <a:srgbClr val="3D176E"/>
                </a:solidFill>
                <a:latin typeface="DM Sans Bold"/>
                <a:ea typeface="DM Sans Bold"/>
                <a:cs typeface="DM Sans Bold"/>
                <a:sym typeface="DM Sans Bold"/>
              </a:rPr>
              <a:t>É um documento que reúne informações sobre as características, especificações, funcionamento e aplicação de um produto,</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86197" y="0"/>
            <a:ext cx="7380922" cy="10287000"/>
          </a:xfrm>
          <a:custGeom>
            <a:avLst/>
            <a:gdLst/>
            <a:ahLst/>
            <a:cxnLst/>
            <a:rect r="r" b="b" t="t" l="l"/>
            <a:pathLst>
              <a:path h="10287000" w="7380922">
                <a:moveTo>
                  <a:pt x="0" y="0"/>
                </a:moveTo>
                <a:lnTo>
                  <a:pt x="7380922" y="0"/>
                </a:lnTo>
                <a:lnTo>
                  <a:pt x="7380922" y="10287000"/>
                </a:lnTo>
                <a:lnTo>
                  <a:pt x="0" y="10287000"/>
                </a:lnTo>
                <a:lnTo>
                  <a:pt x="0" y="0"/>
                </a:lnTo>
                <a:close/>
              </a:path>
            </a:pathLst>
          </a:custGeom>
          <a:blipFill>
            <a:blip r:embed="rId4"/>
            <a:stretch>
              <a:fillRect l="0" t="0" r="0" b="0"/>
            </a:stretch>
          </a:blipFill>
        </p:spPr>
      </p:sp>
      <p:sp>
        <p:nvSpPr>
          <p:cNvPr name="Freeform 4" id="4"/>
          <p:cNvSpPr/>
          <p:nvPr/>
        </p:nvSpPr>
        <p:spPr>
          <a:xfrm flipH="false" flipV="false" rot="0">
            <a:off x="2557943" y="2188892"/>
            <a:ext cx="6828254" cy="8098108"/>
          </a:xfrm>
          <a:custGeom>
            <a:avLst/>
            <a:gdLst/>
            <a:ahLst/>
            <a:cxnLst/>
            <a:rect r="r" b="b" t="t" l="l"/>
            <a:pathLst>
              <a:path h="8098108" w="6828254">
                <a:moveTo>
                  <a:pt x="0" y="0"/>
                </a:moveTo>
                <a:lnTo>
                  <a:pt x="6828254" y="0"/>
                </a:lnTo>
                <a:lnTo>
                  <a:pt x="6828254" y="8098108"/>
                </a:lnTo>
                <a:lnTo>
                  <a:pt x="0" y="8098108"/>
                </a:lnTo>
                <a:lnTo>
                  <a:pt x="0" y="0"/>
                </a:lnTo>
                <a:close/>
              </a:path>
            </a:pathLst>
          </a:custGeom>
          <a:blipFill>
            <a:blip r:embed="rId5"/>
            <a:stretch>
              <a:fillRect l="0" t="0" r="0" b="0"/>
            </a:stretch>
          </a:blipFill>
        </p:spPr>
      </p:sp>
      <p:sp>
        <p:nvSpPr>
          <p:cNvPr name="TextBox 5" id="5"/>
          <p:cNvSpPr txBox="true"/>
          <p:nvPr/>
        </p:nvSpPr>
        <p:spPr>
          <a:xfrm rot="0">
            <a:off x="1028700" y="300451"/>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DATASHEETS</a:t>
            </a:r>
          </a:p>
        </p:txBody>
      </p:sp>
      <p:sp>
        <p:nvSpPr>
          <p:cNvPr name="TextBox 6" id="6"/>
          <p:cNvSpPr txBox="true"/>
          <p:nvPr/>
        </p:nvSpPr>
        <p:spPr>
          <a:xfrm rot="0">
            <a:off x="16767119" y="9102407"/>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38</a:t>
            </a:r>
          </a:p>
        </p:txBody>
      </p:sp>
      <p:sp>
        <p:nvSpPr>
          <p:cNvPr name="TextBox 7" id="7"/>
          <p:cNvSpPr txBox="true"/>
          <p:nvPr/>
        </p:nvSpPr>
        <p:spPr>
          <a:xfrm rot="0">
            <a:off x="1055075" y="1128927"/>
            <a:ext cx="7072639" cy="1209641"/>
          </a:xfrm>
          <a:prstGeom prst="rect">
            <a:avLst/>
          </a:prstGeom>
        </p:spPr>
        <p:txBody>
          <a:bodyPr anchor="t" rtlCol="false" tIns="0" lIns="0" bIns="0" rIns="0">
            <a:spAutoFit/>
          </a:bodyPr>
          <a:lstStyle/>
          <a:p>
            <a:pPr algn="l">
              <a:lnSpc>
                <a:spcPts val="8400"/>
              </a:lnSpc>
            </a:pPr>
            <a:r>
              <a:rPr lang="en-US" sz="6000">
                <a:solidFill>
                  <a:srgbClr val="343434">
                    <a:alpha val="29804"/>
                  </a:srgbClr>
                </a:solidFill>
                <a:latin typeface="Cooper Hewitt"/>
                <a:ea typeface="Cooper Hewitt"/>
                <a:cs typeface="Cooper Hewitt"/>
                <a:sym typeface="Cooper Hewitt"/>
              </a:rPr>
              <a:t>&amp; CIRCUITOS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11781" y="1965021"/>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4"/>
            <a:stretch>
              <a:fillRect l="0" t="0" r="0" b="0"/>
            </a:stretch>
          </a:blipFill>
        </p:spPr>
      </p:sp>
      <p:sp>
        <p:nvSpPr>
          <p:cNvPr name="Freeform 4" id="4"/>
          <p:cNvSpPr/>
          <p:nvPr/>
        </p:nvSpPr>
        <p:spPr>
          <a:xfrm flipH="false" flipV="false" rot="0">
            <a:off x="1028700" y="4210309"/>
            <a:ext cx="4434759" cy="2660855"/>
          </a:xfrm>
          <a:custGeom>
            <a:avLst/>
            <a:gdLst/>
            <a:ahLst/>
            <a:cxnLst/>
            <a:rect r="r" b="b" t="t" l="l"/>
            <a:pathLst>
              <a:path h="2660855" w="4434759">
                <a:moveTo>
                  <a:pt x="0" y="0"/>
                </a:moveTo>
                <a:lnTo>
                  <a:pt x="4434759" y="0"/>
                </a:lnTo>
                <a:lnTo>
                  <a:pt x="4434759" y="2660855"/>
                </a:lnTo>
                <a:lnTo>
                  <a:pt x="0" y="2660855"/>
                </a:lnTo>
                <a:lnTo>
                  <a:pt x="0" y="0"/>
                </a:lnTo>
                <a:close/>
              </a:path>
            </a:pathLst>
          </a:custGeom>
          <a:blipFill>
            <a:blip r:embed="rId5"/>
            <a:stretch>
              <a:fillRect l="0" t="0" r="0" b="0"/>
            </a:stretch>
          </a:blipFill>
        </p:spPr>
      </p:sp>
      <p:sp>
        <p:nvSpPr>
          <p:cNvPr name="Freeform 5" id="5"/>
          <p:cNvSpPr/>
          <p:nvPr/>
        </p:nvSpPr>
        <p:spPr>
          <a:xfrm flipH="false" flipV="false" rot="0">
            <a:off x="5732037" y="4011995"/>
            <a:ext cx="4926122" cy="2859169"/>
          </a:xfrm>
          <a:custGeom>
            <a:avLst/>
            <a:gdLst/>
            <a:ahLst/>
            <a:cxnLst/>
            <a:rect r="r" b="b" t="t" l="l"/>
            <a:pathLst>
              <a:path h="2859169" w="4926122">
                <a:moveTo>
                  <a:pt x="0" y="0"/>
                </a:moveTo>
                <a:lnTo>
                  <a:pt x="4926122" y="0"/>
                </a:lnTo>
                <a:lnTo>
                  <a:pt x="4926122" y="2859169"/>
                </a:lnTo>
                <a:lnTo>
                  <a:pt x="0" y="2859169"/>
                </a:lnTo>
                <a:lnTo>
                  <a:pt x="0" y="0"/>
                </a:lnTo>
                <a:close/>
              </a:path>
            </a:pathLst>
          </a:custGeom>
          <a:blipFill>
            <a:blip r:embed="rId6"/>
            <a:stretch>
              <a:fillRect l="0" t="0" r="0" b="-19279"/>
            </a:stretch>
          </a:blipFill>
        </p:spPr>
      </p:sp>
      <p:sp>
        <p:nvSpPr>
          <p:cNvPr name="TextBox 6" id="6"/>
          <p:cNvSpPr txBox="true"/>
          <p:nvPr/>
        </p:nvSpPr>
        <p:spPr>
          <a:xfrm rot="0">
            <a:off x="1028700" y="733425"/>
            <a:ext cx="7957549" cy="2276408"/>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O QUE É UM MICROCONTROLADOR</a:t>
            </a:r>
          </a:p>
        </p:txBody>
      </p:sp>
      <p:sp>
        <p:nvSpPr>
          <p:cNvPr name="TextBox 7" id="7"/>
          <p:cNvSpPr txBox="true"/>
          <p:nvPr/>
        </p:nvSpPr>
        <p:spPr>
          <a:xfrm rot="0">
            <a:off x="16756431" y="9105900"/>
            <a:ext cx="1005737" cy="273619"/>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03</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440006" y="0"/>
            <a:ext cx="8138098" cy="10287000"/>
          </a:xfrm>
          <a:custGeom>
            <a:avLst/>
            <a:gdLst/>
            <a:ahLst/>
            <a:cxnLst/>
            <a:rect r="r" b="b" t="t" l="l"/>
            <a:pathLst>
              <a:path h="10287000" w="8138098">
                <a:moveTo>
                  <a:pt x="0" y="0"/>
                </a:moveTo>
                <a:lnTo>
                  <a:pt x="8138098" y="0"/>
                </a:lnTo>
                <a:lnTo>
                  <a:pt x="8138098" y="10287000"/>
                </a:lnTo>
                <a:lnTo>
                  <a:pt x="0" y="10287000"/>
                </a:lnTo>
                <a:lnTo>
                  <a:pt x="0" y="0"/>
                </a:lnTo>
                <a:close/>
              </a:path>
            </a:pathLst>
          </a:custGeom>
          <a:blipFill>
            <a:blip r:embed="rId4"/>
            <a:stretch>
              <a:fillRect l="0" t="0" r="0" b="0"/>
            </a:stretch>
          </a:blipFill>
        </p:spPr>
      </p:sp>
      <p:sp>
        <p:nvSpPr>
          <p:cNvPr name="TextBox 4" id="4"/>
          <p:cNvSpPr txBox="true"/>
          <p:nvPr/>
        </p:nvSpPr>
        <p:spPr>
          <a:xfrm rot="0">
            <a:off x="1028700" y="300451"/>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DATASHEETS</a:t>
            </a:r>
          </a:p>
        </p:txBody>
      </p:sp>
      <p:sp>
        <p:nvSpPr>
          <p:cNvPr name="TextBox 5" id="5"/>
          <p:cNvSpPr txBox="true"/>
          <p:nvPr/>
        </p:nvSpPr>
        <p:spPr>
          <a:xfrm rot="0">
            <a:off x="16756431" y="9102407"/>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39</a:t>
            </a:r>
          </a:p>
        </p:txBody>
      </p:sp>
      <p:sp>
        <p:nvSpPr>
          <p:cNvPr name="TextBox 6" id="6"/>
          <p:cNvSpPr txBox="true"/>
          <p:nvPr/>
        </p:nvSpPr>
        <p:spPr>
          <a:xfrm rot="0">
            <a:off x="1055075" y="1128927"/>
            <a:ext cx="7072639" cy="1209641"/>
          </a:xfrm>
          <a:prstGeom prst="rect">
            <a:avLst/>
          </a:prstGeom>
        </p:spPr>
        <p:txBody>
          <a:bodyPr anchor="t" rtlCol="false" tIns="0" lIns="0" bIns="0" rIns="0">
            <a:spAutoFit/>
          </a:bodyPr>
          <a:lstStyle/>
          <a:p>
            <a:pPr algn="l">
              <a:lnSpc>
                <a:spcPts val="8400"/>
              </a:lnSpc>
            </a:pPr>
            <a:r>
              <a:rPr lang="en-US" sz="6000">
                <a:solidFill>
                  <a:srgbClr val="343434">
                    <a:alpha val="29804"/>
                  </a:srgbClr>
                </a:solidFill>
                <a:latin typeface="Cooper Hewitt"/>
                <a:ea typeface="Cooper Hewitt"/>
                <a:cs typeface="Cooper Hewitt"/>
                <a:sym typeface="Cooper Hewitt"/>
              </a:rPr>
              <a:t>&amp; CIRCUITOS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440006" y="0"/>
            <a:ext cx="8138098" cy="10287000"/>
          </a:xfrm>
          <a:custGeom>
            <a:avLst/>
            <a:gdLst/>
            <a:ahLst/>
            <a:cxnLst/>
            <a:rect r="r" b="b" t="t" l="l"/>
            <a:pathLst>
              <a:path h="10287000" w="8138098">
                <a:moveTo>
                  <a:pt x="0" y="0"/>
                </a:moveTo>
                <a:lnTo>
                  <a:pt x="8138098" y="0"/>
                </a:lnTo>
                <a:lnTo>
                  <a:pt x="8138098" y="10287000"/>
                </a:lnTo>
                <a:lnTo>
                  <a:pt x="0" y="10287000"/>
                </a:lnTo>
                <a:lnTo>
                  <a:pt x="0" y="0"/>
                </a:lnTo>
                <a:close/>
              </a:path>
            </a:pathLst>
          </a:custGeom>
          <a:blipFill>
            <a:blip r:embed="rId4"/>
            <a:stretch>
              <a:fillRect l="0" t="0" r="0" b="0"/>
            </a:stretch>
          </a:blipFill>
        </p:spPr>
      </p:sp>
      <p:sp>
        <p:nvSpPr>
          <p:cNvPr name="TextBox 4" id="4"/>
          <p:cNvSpPr txBox="true"/>
          <p:nvPr/>
        </p:nvSpPr>
        <p:spPr>
          <a:xfrm rot="0">
            <a:off x="1028700" y="300451"/>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DATASHEETS</a:t>
            </a:r>
          </a:p>
        </p:txBody>
      </p:sp>
      <p:sp>
        <p:nvSpPr>
          <p:cNvPr name="TextBox 5" id="5"/>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40</a:t>
            </a:r>
          </a:p>
        </p:txBody>
      </p:sp>
      <p:sp>
        <p:nvSpPr>
          <p:cNvPr name="TextBox 6" id="6"/>
          <p:cNvSpPr txBox="true"/>
          <p:nvPr/>
        </p:nvSpPr>
        <p:spPr>
          <a:xfrm rot="0">
            <a:off x="1055075" y="1128927"/>
            <a:ext cx="7072639" cy="1209641"/>
          </a:xfrm>
          <a:prstGeom prst="rect">
            <a:avLst/>
          </a:prstGeom>
        </p:spPr>
        <p:txBody>
          <a:bodyPr anchor="t" rtlCol="false" tIns="0" lIns="0" bIns="0" rIns="0">
            <a:spAutoFit/>
          </a:bodyPr>
          <a:lstStyle/>
          <a:p>
            <a:pPr algn="l">
              <a:lnSpc>
                <a:spcPts val="8400"/>
              </a:lnSpc>
            </a:pPr>
            <a:r>
              <a:rPr lang="en-US" sz="6000">
                <a:solidFill>
                  <a:srgbClr val="343434">
                    <a:alpha val="29804"/>
                  </a:srgbClr>
                </a:solidFill>
                <a:latin typeface="Cooper Hewitt"/>
                <a:ea typeface="Cooper Hewitt"/>
                <a:cs typeface="Cooper Hewitt"/>
                <a:sym typeface="Cooper Hewitt"/>
              </a:rPr>
              <a:t>&amp; CIRCUITOS</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48411" y="0"/>
            <a:ext cx="8139589" cy="10287000"/>
          </a:xfrm>
          <a:custGeom>
            <a:avLst/>
            <a:gdLst/>
            <a:ahLst/>
            <a:cxnLst/>
            <a:rect r="r" b="b" t="t" l="l"/>
            <a:pathLst>
              <a:path h="10287000" w="8139589">
                <a:moveTo>
                  <a:pt x="0" y="0"/>
                </a:moveTo>
                <a:lnTo>
                  <a:pt x="8139589" y="0"/>
                </a:lnTo>
                <a:lnTo>
                  <a:pt x="8139589" y="10287000"/>
                </a:lnTo>
                <a:lnTo>
                  <a:pt x="0" y="10287000"/>
                </a:lnTo>
                <a:lnTo>
                  <a:pt x="0" y="0"/>
                </a:lnTo>
                <a:close/>
              </a:path>
            </a:pathLst>
          </a:custGeom>
          <a:blipFill>
            <a:blip r:embed="rId4"/>
            <a:stretch>
              <a:fillRect l="0" t="0" r="0" b="0"/>
            </a:stretch>
          </a:blipFill>
        </p:spPr>
      </p:sp>
      <p:sp>
        <p:nvSpPr>
          <p:cNvPr name="Freeform 4" id="4"/>
          <p:cNvSpPr/>
          <p:nvPr/>
        </p:nvSpPr>
        <p:spPr>
          <a:xfrm flipH="false" flipV="false" rot="0">
            <a:off x="106272" y="4203944"/>
            <a:ext cx="10042140" cy="6083056"/>
          </a:xfrm>
          <a:custGeom>
            <a:avLst/>
            <a:gdLst/>
            <a:ahLst/>
            <a:cxnLst/>
            <a:rect r="r" b="b" t="t" l="l"/>
            <a:pathLst>
              <a:path h="6083056" w="10042140">
                <a:moveTo>
                  <a:pt x="0" y="0"/>
                </a:moveTo>
                <a:lnTo>
                  <a:pt x="10042139" y="0"/>
                </a:lnTo>
                <a:lnTo>
                  <a:pt x="10042139" y="6083056"/>
                </a:lnTo>
                <a:lnTo>
                  <a:pt x="0" y="6083056"/>
                </a:lnTo>
                <a:lnTo>
                  <a:pt x="0" y="0"/>
                </a:lnTo>
                <a:close/>
              </a:path>
            </a:pathLst>
          </a:custGeom>
          <a:blipFill>
            <a:blip r:embed="rId5"/>
            <a:stretch>
              <a:fillRect l="0" t="0" r="0" b="0"/>
            </a:stretch>
          </a:blipFill>
        </p:spPr>
      </p:sp>
      <p:sp>
        <p:nvSpPr>
          <p:cNvPr name="TextBox 5" id="5"/>
          <p:cNvSpPr txBox="true"/>
          <p:nvPr/>
        </p:nvSpPr>
        <p:spPr>
          <a:xfrm rot="0">
            <a:off x="1028700" y="300451"/>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DATASHEETS</a:t>
            </a:r>
          </a:p>
        </p:txBody>
      </p:sp>
      <p:sp>
        <p:nvSpPr>
          <p:cNvPr name="TextBox 6" id="6"/>
          <p:cNvSpPr txBox="true"/>
          <p:nvPr/>
        </p:nvSpPr>
        <p:spPr>
          <a:xfrm rot="0">
            <a:off x="0" y="9544517"/>
            <a:ext cx="1788138" cy="454061"/>
          </a:xfrm>
          <a:prstGeom prst="rect">
            <a:avLst/>
          </a:prstGeom>
        </p:spPr>
        <p:txBody>
          <a:bodyPr anchor="t" rtlCol="false" tIns="0" lIns="0" bIns="0" rIns="0">
            <a:spAutoFit/>
          </a:bodyPr>
          <a:lstStyle/>
          <a:p>
            <a:pPr algn="r">
              <a:lnSpc>
                <a:spcPts val="3733"/>
              </a:lnSpc>
            </a:pPr>
            <a:r>
              <a:rPr lang="en-US" sz="2666" b="true">
                <a:solidFill>
                  <a:srgbClr val="343434"/>
                </a:solidFill>
                <a:latin typeface="DM Sans Bold"/>
                <a:ea typeface="DM Sans Bold"/>
                <a:cs typeface="DM Sans Bold"/>
                <a:sym typeface="DM Sans Bold"/>
              </a:rPr>
              <a:t>Page 30</a:t>
            </a:r>
          </a:p>
        </p:txBody>
      </p:sp>
      <p:sp>
        <p:nvSpPr>
          <p:cNvPr name="TextBox 7" id="7"/>
          <p:cNvSpPr txBox="true"/>
          <p:nvPr/>
        </p:nvSpPr>
        <p:spPr>
          <a:xfrm rot="0">
            <a:off x="1055075" y="1128927"/>
            <a:ext cx="7072639" cy="1209641"/>
          </a:xfrm>
          <a:prstGeom prst="rect">
            <a:avLst/>
          </a:prstGeom>
        </p:spPr>
        <p:txBody>
          <a:bodyPr anchor="t" rtlCol="false" tIns="0" lIns="0" bIns="0" rIns="0">
            <a:spAutoFit/>
          </a:bodyPr>
          <a:lstStyle/>
          <a:p>
            <a:pPr algn="l">
              <a:lnSpc>
                <a:spcPts val="8400"/>
              </a:lnSpc>
            </a:pPr>
            <a:r>
              <a:rPr lang="en-US" sz="6000">
                <a:solidFill>
                  <a:srgbClr val="343434">
                    <a:alpha val="29804"/>
                  </a:srgbClr>
                </a:solidFill>
                <a:latin typeface="Cooper Hewitt"/>
                <a:ea typeface="Cooper Hewitt"/>
                <a:cs typeface="Cooper Hewitt"/>
                <a:sym typeface="Cooper Hewitt"/>
              </a:rPr>
              <a:t>&amp; CIRCUITOS</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824488" y="0"/>
            <a:ext cx="8574765" cy="10287000"/>
          </a:xfrm>
          <a:custGeom>
            <a:avLst/>
            <a:gdLst/>
            <a:ahLst/>
            <a:cxnLst/>
            <a:rect r="r" b="b" t="t" l="l"/>
            <a:pathLst>
              <a:path h="10287000" w="8574765">
                <a:moveTo>
                  <a:pt x="0" y="0"/>
                </a:moveTo>
                <a:lnTo>
                  <a:pt x="8574765" y="0"/>
                </a:lnTo>
                <a:lnTo>
                  <a:pt x="8574765" y="10287000"/>
                </a:lnTo>
                <a:lnTo>
                  <a:pt x="0" y="10287000"/>
                </a:lnTo>
                <a:lnTo>
                  <a:pt x="0" y="0"/>
                </a:lnTo>
                <a:close/>
              </a:path>
            </a:pathLst>
          </a:custGeom>
          <a:blipFill>
            <a:blip r:embed="rId4"/>
            <a:stretch>
              <a:fillRect l="0" t="0" r="0" b="0"/>
            </a:stretch>
          </a:blipFill>
        </p:spPr>
      </p:sp>
      <p:sp>
        <p:nvSpPr>
          <p:cNvPr name="TextBox 4" id="4"/>
          <p:cNvSpPr txBox="true"/>
          <p:nvPr/>
        </p:nvSpPr>
        <p:spPr>
          <a:xfrm rot="0">
            <a:off x="1028700" y="300451"/>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DATASHEETS</a:t>
            </a:r>
          </a:p>
        </p:txBody>
      </p:sp>
      <p:sp>
        <p:nvSpPr>
          <p:cNvPr name="TextBox 5" id="5"/>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42</a:t>
            </a:r>
          </a:p>
        </p:txBody>
      </p:sp>
      <p:sp>
        <p:nvSpPr>
          <p:cNvPr name="TextBox 6" id="6"/>
          <p:cNvSpPr txBox="true"/>
          <p:nvPr/>
        </p:nvSpPr>
        <p:spPr>
          <a:xfrm rot="0">
            <a:off x="1055075" y="1128927"/>
            <a:ext cx="7072639" cy="1209641"/>
          </a:xfrm>
          <a:prstGeom prst="rect">
            <a:avLst/>
          </a:prstGeom>
        </p:spPr>
        <p:txBody>
          <a:bodyPr anchor="t" rtlCol="false" tIns="0" lIns="0" bIns="0" rIns="0">
            <a:spAutoFit/>
          </a:bodyPr>
          <a:lstStyle/>
          <a:p>
            <a:pPr algn="l">
              <a:lnSpc>
                <a:spcPts val="8400"/>
              </a:lnSpc>
            </a:pPr>
            <a:r>
              <a:rPr lang="en-US" sz="6000">
                <a:solidFill>
                  <a:srgbClr val="343434">
                    <a:alpha val="29804"/>
                  </a:srgbClr>
                </a:solidFill>
                <a:latin typeface="Cooper Hewitt"/>
                <a:ea typeface="Cooper Hewitt"/>
                <a:cs typeface="Cooper Hewitt"/>
                <a:sym typeface="Cooper Hewitt"/>
              </a:rPr>
              <a:t>&amp; CIRCUITOS</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583995" y="2631379"/>
            <a:ext cx="9788187" cy="5738324"/>
          </a:xfrm>
          <a:custGeom>
            <a:avLst/>
            <a:gdLst/>
            <a:ahLst/>
            <a:cxnLst/>
            <a:rect r="r" b="b" t="t" l="l"/>
            <a:pathLst>
              <a:path h="5738324" w="9788187">
                <a:moveTo>
                  <a:pt x="0" y="0"/>
                </a:moveTo>
                <a:lnTo>
                  <a:pt x="9788187" y="0"/>
                </a:lnTo>
                <a:lnTo>
                  <a:pt x="9788187" y="5738325"/>
                </a:lnTo>
                <a:lnTo>
                  <a:pt x="0" y="5738325"/>
                </a:lnTo>
                <a:lnTo>
                  <a:pt x="0" y="0"/>
                </a:lnTo>
                <a:close/>
              </a:path>
            </a:pathLst>
          </a:custGeom>
          <a:blipFill>
            <a:blip r:embed="rId4"/>
            <a:stretch>
              <a:fillRect l="0" t="0" r="0" b="0"/>
            </a:stretch>
          </a:blipFill>
        </p:spPr>
      </p:sp>
      <p:sp>
        <p:nvSpPr>
          <p:cNvPr name="TextBox 4" id="4"/>
          <p:cNvSpPr txBox="true"/>
          <p:nvPr/>
        </p:nvSpPr>
        <p:spPr>
          <a:xfrm rot="0">
            <a:off x="1028700" y="300451"/>
            <a:ext cx="7072639" cy="1209641"/>
          </a:xfrm>
          <a:prstGeom prst="rect">
            <a:avLst/>
          </a:prstGeom>
        </p:spPr>
        <p:txBody>
          <a:bodyPr anchor="t" rtlCol="false" tIns="0" lIns="0" bIns="0" rIns="0">
            <a:spAutoFit/>
          </a:bodyPr>
          <a:lstStyle/>
          <a:p>
            <a:pPr algn="l">
              <a:lnSpc>
                <a:spcPts val="8400"/>
              </a:lnSpc>
            </a:pPr>
            <a:r>
              <a:rPr lang="en-US" sz="6000" b="true">
                <a:solidFill>
                  <a:srgbClr val="343434">
                    <a:alpha val="29804"/>
                  </a:srgbClr>
                </a:solidFill>
                <a:latin typeface="Cooper Hewitt Bold"/>
                <a:ea typeface="Cooper Hewitt Bold"/>
                <a:cs typeface="Cooper Hewitt Bold"/>
                <a:sym typeface="Cooper Hewitt Bold"/>
              </a:rPr>
              <a:t>DATASHEETS</a:t>
            </a:r>
          </a:p>
        </p:txBody>
      </p:sp>
      <p:sp>
        <p:nvSpPr>
          <p:cNvPr name="TextBox 5" id="5"/>
          <p:cNvSpPr txBox="true"/>
          <p:nvPr/>
        </p:nvSpPr>
        <p:spPr>
          <a:xfrm rot="0">
            <a:off x="1028700" y="2997836"/>
            <a:ext cx="6543798" cy="547305"/>
          </a:xfrm>
          <a:prstGeom prst="rect">
            <a:avLst/>
          </a:prstGeom>
        </p:spPr>
        <p:txBody>
          <a:bodyPr anchor="t" rtlCol="false" tIns="0" lIns="0" bIns="0" rIns="0">
            <a:spAutoFit/>
          </a:bodyPr>
          <a:lstStyle/>
          <a:p>
            <a:pPr algn="just">
              <a:lnSpc>
                <a:spcPts val="4479"/>
              </a:lnSpc>
            </a:pPr>
            <a:r>
              <a:rPr lang="en-US" sz="3199" b="true">
                <a:solidFill>
                  <a:srgbClr val="343434"/>
                </a:solidFill>
                <a:latin typeface="DM Sans Bold"/>
                <a:ea typeface="DM Sans Bold"/>
                <a:cs typeface="DM Sans Bold"/>
                <a:sym typeface="DM Sans Bold"/>
              </a:rPr>
              <a:t>O que é um circuito?</a:t>
            </a:r>
          </a:p>
        </p:txBody>
      </p:sp>
      <p:sp>
        <p:nvSpPr>
          <p:cNvPr name="TextBox 6" id="6"/>
          <p:cNvSpPr txBox="true"/>
          <p:nvPr/>
        </p:nvSpPr>
        <p:spPr>
          <a:xfrm rot="0">
            <a:off x="16756431" y="9102407"/>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43</a:t>
            </a:r>
          </a:p>
        </p:txBody>
      </p:sp>
      <p:sp>
        <p:nvSpPr>
          <p:cNvPr name="TextBox 7" id="7"/>
          <p:cNvSpPr txBox="true"/>
          <p:nvPr/>
        </p:nvSpPr>
        <p:spPr>
          <a:xfrm rot="0">
            <a:off x="1055075" y="1128927"/>
            <a:ext cx="7072639" cy="1209641"/>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&amp; CIRCUITOS</a:t>
            </a:r>
          </a:p>
        </p:txBody>
      </p:sp>
      <p:sp>
        <p:nvSpPr>
          <p:cNvPr name="TextBox 8" id="8"/>
          <p:cNvSpPr txBox="true"/>
          <p:nvPr/>
        </p:nvSpPr>
        <p:spPr>
          <a:xfrm rot="0">
            <a:off x="1055075" y="4078770"/>
            <a:ext cx="7210438" cy="2081835"/>
          </a:xfrm>
          <a:prstGeom prst="rect">
            <a:avLst/>
          </a:prstGeom>
        </p:spPr>
        <p:txBody>
          <a:bodyPr anchor="t" rtlCol="false" tIns="0" lIns="0" bIns="0" rIns="0">
            <a:spAutoFit/>
          </a:bodyPr>
          <a:lstStyle/>
          <a:p>
            <a:pPr algn="l">
              <a:lnSpc>
                <a:spcPts val="3359"/>
              </a:lnSpc>
            </a:pPr>
            <a:r>
              <a:rPr lang="en-US" sz="2399" b="true">
                <a:solidFill>
                  <a:srgbClr val="3D176E"/>
                </a:solidFill>
                <a:latin typeface="DM Sans Bold"/>
                <a:ea typeface="DM Sans Bold"/>
                <a:cs typeface="DM Sans Bold"/>
                <a:sym typeface="DM Sans Bold"/>
              </a:rPr>
              <a:t>Um circuito elétrico é um caminho fechado por onde a corrente elétrica circula, formado por componentes elétricos interligados, como fios, resistores, capacitores, indutores, diodos, transistores e fontes de energia</a:t>
            </a:r>
          </a:p>
        </p:txBody>
      </p:sp>
      <p:sp>
        <p:nvSpPr>
          <p:cNvPr name="TextBox 9" id="9"/>
          <p:cNvSpPr txBox="true"/>
          <p:nvPr/>
        </p:nvSpPr>
        <p:spPr>
          <a:xfrm rot="0">
            <a:off x="1643478" y="2523776"/>
            <a:ext cx="4548027" cy="6825539"/>
          </a:xfrm>
          <a:prstGeom prst="rect">
            <a:avLst/>
          </a:prstGeom>
        </p:spPr>
        <p:txBody>
          <a:bodyPr anchor="t" rtlCol="false" tIns="0" lIns="0" bIns="0" rIns="0">
            <a:spAutoFit/>
          </a:bodyPr>
          <a:lstStyle/>
          <a:p>
            <a:pPr algn="l">
              <a:lnSpc>
                <a:spcPts val="56718"/>
              </a:lnSpc>
            </a:pPr>
            <a:r>
              <a:rPr lang="en-US" sz="40513" b="true">
                <a:solidFill>
                  <a:srgbClr val="3D176E"/>
                </a:solidFill>
                <a:latin typeface="DM Sans Bold"/>
                <a:ea typeface="DM Sans Bold"/>
                <a:cs typeface="DM Sans Bold"/>
                <a:sym typeface="DM Sans Bold"/>
              </a:rPr>
              <a:t>...</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230976" y="2275853"/>
            <a:ext cx="9399746" cy="8011147"/>
          </a:xfrm>
          <a:custGeom>
            <a:avLst/>
            <a:gdLst/>
            <a:ahLst/>
            <a:cxnLst/>
            <a:rect r="r" b="b" t="t" l="l"/>
            <a:pathLst>
              <a:path h="8011147" w="9399746">
                <a:moveTo>
                  <a:pt x="0" y="0"/>
                </a:moveTo>
                <a:lnTo>
                  <a:pt x="9399747" y="0"/>
                </a:lnTo>
                <a:lnTo>
                  <a:pt x="9399747" y="8011147"/>
                </a:lnTo>
                <a:lnTo>
                  <a:pt x="0" y="8011147"/>
                </a:lnTo>
                <a:lnTo>
                  <a:pt x="0" y="0"/>
                </a:lnTo>
                <a:close/>
              </a:path>
            </a:pathLst>
          </a:custGeom>
          <a:blipFill>
            <a:blip r:embed="rId4"/>
            <a:stretch>
              <a:fillRect l="0" t="0" r="0" b="0"/>
            </a:stretch>
          </a:blipFill>
        </p:spPr>
      </p:sp>
      <p:sp>
        <p:nvSpPr>
          <p:cNvPr name="TextBox 4" id="4"/>
          <p:cNvSpPr txBox="true"/>
          <p:nvPr/>
        </p:nvSpPr>
        <p:spPr>
          <a:xfrm rot="0">
            <a:off x="1028700" y="300451"/>
            <a:ext cx="7072639" cy="1209641"/>
          </a:xfrm>
          <a:prstGeom prst="rect">
            <a:avLst/>
          </a:prstGeom>
        </p:spPr>
        <p:txBody>
          <a:bodyPr anchor="t" rtlCol="false" tIns="0" lIns="0" bIns="0" rIns="0">
            <a:spAutoFit/>
          </a:bodyPr>
          <a:lstStyle/>
          <a:p>
            <a:pPr algn="l">
              <a:lnSpc>
                <a:spcPts val="8400"/>
              </a:lnSpc>
            </a:pPr>
            <a:r>
              <a:rPr lang="en-US" sz="6000" b="true">
                <a:solidFill>
                  <a:srgbClr val="343434">
                    <a:alpha val="29804"/>
                  </a:srgbClr>
                </a:solidFill>
                <a:latin typeface="Cooper Hewitt Bold"/>
                <a:ea typeface="Cooper Hewitt Bold"/>
                <a:cs typeface="Cooper Hewitt Bold"/>
                <a:sym typeface="Cooper Hewitt Bold"/>
              </a:rPr>
              <a:t>DATASHEETS</a:t>
            </a:r>
          </a:p>
        </p:txBody>
      </p:sp>
      <p:sp>
        <p:nvSpPr>
          <p:cNvPr name="TextBox 5" id="5"/>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44</a:t>
            </a:r>
          </a:p>
        </p:txBody>
      </p:sp>
      <p:sp>
        <p:nvSpPr>
          <p:cNvPr name="TextBox 6" id="6"/>
          <p:cNvSpPr txBox="true"/>
          <p:nvPr/>
        </p:nvSpPr>
        <p:spPr>
          <a:xfrm rot="0">
            <a:off x="1055075" y="1128927"/>
            <a:ext cx="7072639" cy="1209641"/>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&amp; CIRCUITOS</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40532" y="2225764"/>
            <a:ext cx="13215140" cy="8061236"/>
          </a:xfrm>
          <a:custGeom>
            <a:avLst/>
            <a:gdLst/>
            <a:ahLst/>
            <a:cxnLst/>
            <a:rect r="r" b="b" t="t" l="l"/>
            <a:pathLst>
              <a:path h="8061236" w="13215140">
                <a:moveTo>
                  <a:pt x="0" y="0"/>
                </a:moveTo>
                <a:lnTo>
                  <a:pt x="13215141" y="0"/>
                </a:lnTo>
                <a:lnTo>
                  <a:pt x="13215141" y="8061236"/>
                </a:lnTo>
                <a:lnTo>
                  <a:pt x="0" y="8061236"/>
                </a:lnTo>
                <a:lnTo>
                  <a:pt x="0" y="0"/>
                </a:lnTo>
                <a:close/>
              </a:path>
            </a:pathLst>
          </a:custGeom>
          <a:blipFill>
            <a:blip r:embed="rId4"/>
            <a:stretch>
              <a:fillRect l="0" t="0" r="0" b="0"/>
            </a:stretch>
          </a:blipFill>
        </p:spPr>
      </p:sp>
      <p:sp>
        <p:nvSpPr>
          <p:cNvPr name="TextBox 4" id="4"/>
          <p:cNvSpPr txBox="true"/>
          <p:nvPr/>
        </p:nvSpPr>
        <p:spPr>
          <a:xfrm rot="0">
            <a:off x="1028700" y="300451"/>
            <a:ext cx="7072639" cy="1209641"/>
          </a:xfrm>
          <a:prstGeom prst="rect">
            <a:avLst/>
          </a:prstGeom>
        </p:spPr>
        <p:txBody>
          <a:bodyPr anchor="t" rtlCol="false" tIns="0" lIns="0" bIns="0" rIns="0">
            <a:spAutoFit/>
          </a:bodyPr>
          <a:lstStyle/>
          <a:p>
            <a:pPr algn="l">
              <a:lnSpc>
                <a:spcPts val="8400"/>
              </a:lnSpc>
            </a:pPr>
            <a:r>
              <a:rPr lang="en-US" sz="6000" b="true">
                <a:solidFill>
                  <a:srgbClr val="343434">
                    <a:alpha val="29804"/>
                  </a:srgbClr>
                </a:solidFill>
                <a:latin typeface="Cooper Hewitt Bold"/>
                <a:ea typeface="Cooper Hewitt Bold"/>
                <a:cs typeface="Cooper Hewitt Bold"/>
                <a:sym typeface="Cooper Hewitt Bold"/>
              </a:rPr>
              <a:t>DATASHEETS</a:t>
            </a:r>
          </a:p>
        </p:txBody>
      </p:sp>
      <p:sp>
        <p:nvSpPr>
          <p:cNvPr name="TextBox 5" id="5"/>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45</a:t>
            </a:r>
          </a:p>
        </p:txBody>
      </p:sp>
      <p:sp>
        <p:nvSpPr>
          <p:cNvPr name="TextBox 6" id="6"/>
          <p:cNvSpPr txBox="true"/>
          <p:nvPr/>
        </p:nvSpPr>
        <p:spPr>
          <a:xfrm rot="0">
            <a:off x="1055075" y="1128927"/>
            <a:ext cx="7072639" cy="1209641"/>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&amp; CIRCUITOS</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39423" y="2278863"/>
            <a:ext cx="9009155" cy="8008137"/>
          </a:xfrm>
          <a:custGeom>
            <a:avLst/>
            <a:gdLst/>
            <a:ahLst/>
            <a:cxnLst/>
            <a:rect r="r" b="b" t="t" l="l"/>
            <a:pathLst>
              <a:path h="8008137" w="9009155">
                <a:moveTo>
                  <a:pt x="0" y="0"/>
                </a:moveTo>
                <a:lnTo>
                  <a:pt x="9009154" y="0"/>
                </a:lnTo>
                <a:lnTo>
                  <a:pt x="9009154" y="8008137"/>
                </a:lnTo>
                <a:lnTo>
                  <a:pt x="0" y="8008137"/>
                </a:lnTo>
                <a:lnTo>
                  <a:pt x="0" y="0"/>
                </a:lnTo>
                <a:close/>
              </a:path>
            </a:pathLst>
          </a:custGeom>
          <a:blipFill>
            <a:blip r:embed="rId4"/>
            <a:stretch>
              <a:fillRect l="0" t="0" r="0" b="0"/>
            </a:stretch>
          </a:blipFill>
        </p:spPr>
      </p:sp>
      <p:sp>
        <p:nvSpPr>
          <p:cNvPr name="TextBox 4" id="4"/>
          <p:cNvSpPr txBox="true"/>
          <p:nvPr/>
        </p:nvSpPr>
        <p:spPr>
          <a:xfrm rot="0">
            <a:off x="1028700" y="300451"/>
            <a:ext cx="7072639" cy="1209641"/>
          </a:xfrm>
          <a:prstGeom prst="rect">
            <a:avLst/>
          </a:prstGeom>
        </p:spPr>
        <p:txBody>
          <a:bodyPr anchor="t" rtlCol="false" tIns="0" lIns="0" bIns="0" rIns="0">
            <a:spAutoFit/>
          </a:bodyPr>
          <a:lstStyle/>
          <a:p>
            <a:pPr algn="l">
              <a:lnSpc>
                <a:spcPts val="8400"/>
              </a:lnSpc>
            </a:pPr>
            <a:r>
              <a:rPr lang="en-US" sz="6000" b="true">
                <a:solidFill>
                  <a:srgbClr val="343434">
                    <a:alpha val="29804"/>
                  </a:srgbClr>
                </a:solidFill>
                <a:latin typeface="Cooper Hewitt Bold"/>
                <a:ea typeface="Cooper Hewitt Bold"/>
                <a:cs typeface="Cooper Hewitt Bold"/>
                <a:sym typeface="Cooper Hewitt Bold"/>
              </a:rPr>
              <a:t>DATASHEETS</a:t>
            </a:r>
          </a:p>
        </p:txBody>
      </p:sp>
      <p:sp>
        <p:nvSpPr>
          <p:cNvPr name="TextBox 5" id="5"/>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46</a:t>
            </a:r>
          </a:p>
        </p:txBody>
      </p:sp>
      <p:sp>
        <p:nvSpPr>
          <p:cNvPr name="TextBox 6" id="6"/>
          <p:cNvSpPr txBox="true"/>
          <p:nvPr/>
        </p:nvSpPr>
        <p:spPr>
          <a:xfrm rot="0">
            <a:off x="1055075" y="1128927"/>
            <a:ext cx="7072639" cy="1209641"/>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&amp; CIRCUITOS</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020736" y="1028700"/>
            <a:ext cx="1789578" cy="1788833"/>
          </a:xfrm>
          <a:custGeom>
            <a:avLst/>
            <a:gdLst/>
            <a:ahLst/>
            <a:cxnLst/>
            <a:rect r="r" b="b" t="t" l="l"/>
            <a:pathLst>
              <a:path h="1788833" w="1789578">
                <a:moveTo>
                  <a:pt x="0" y="0"/>
                </a:moveTo>
                <a:lnTo>
                  <a:pt x="1789578" y="0"/>
                </a:lnTo>
                <a:lnTo>
                  <a:pt x="1789578" y="1788833"/>
                </a:lnTo>
                <a:lnTo>
                  <a:pt x="0" y="1788833"/>
                </a:lnTo>
                <a:lnTo>
                  <a:pt x="0" y="0"/>
                </a:lnTo>
                <a:close/>
              </a:path>
            </a:pathLst>
          </a:custGeom>
          <a:blipFill>
            <a:blip r:embed="rId4"/>
            <a:stretch>
              <a:fillRect l="0" t="0" r="0" b="0"/>
            </a:stretch>
          </a:blipFill>
        </p:spPr>
      </p:sp>
      <p:sp>
        <p:nvSpPr>
          <p:cNvPr name="Freeform 4" id="4"/>
          <p:cNvSpPr/>
          <p:nvPr/>
        </p:nvSpPr>
        <p:spPr>
          <a:xfrm flipH="false" flipV="false" rot="0">
            <a:off x="12978248" y="451205"/>
            <a:ext cx="3275315" cy="9241974"/>
          </a:xfrm>
          <a:custGeom>
            <a:avLst/>
            <a:gdLst/>
            <a:ahLst/>
            <a:cxnLst/>
            <a:rect r="r" b="b" t="t" l="l"/>
            <a:pathLst>
              <a:path h="9241974" w="3275315">
                <a:moveTo>
                  <a:pt x="0" y="0"/>
                </a:moveTo>
                <a:lnTo>
                  <a:pt x="3275315" y="0"/>
                </a:lnTo>
                <a:lnTo>
                  <a:pt x="3275315" y="9241974"/>
                </a:lnTo>
                <a:lnTo>
                  <a:pt x="0" y="9241974"/>
                </a:lnTo>
                <a:lnTo>
                  <a:pt x="0" y="0"/>
                </a:lnTo>
                <a:close/>
              </a:path>
            </a:pathLst>
          </a:custGeom>
          <a:blipFill>
            <a:blip r:embed="rId5"/>
            <a:stretch>
              <a:fillRect l="0" t="0" r="0" b="0"/>
            </a:stretch>
          </a:blipFill>
        </p:spPr>
      </p:sp>
      <p:sp>
        <p:nvSpPr>
          <p:cNvPr name="TextBox 5" id="5"/>
          <p:cNvSpPr txBox="true"/>
          <p:nvPr/>
        </p:nvSpPr>
        <p:spPr>
          <a:xfrm rot="0">
            <a:off x="743209" y="2979660"/>
            <a:ext cx="12130264" cy="7422462"/>
          </a:xfrm>
          <a:prstGeom prst="rect">
            <a:avLst/>
          </a:prstGeom>
        </p:spPr>
        <p:txBody>
          <a:bodyPr anchor="t" rtlCol="false" tIns="0" lIns="0" bIns="0" rIns="0">
            <a:spAutoFit/>
          </a:bodyPr>
          <a:lstStyle/>
          <a:p>
            <a:pPr algn="just">
              <a:lnSpc>
                <a:spcPts val="2940"/>
              </a:lnSpc>
            </a:pPr>
            <a:r>
              <a:rPr lang="en-US" sz="2100" b="true">
                <a:solidFill>
                  <a:srgbClr val="343434"/>
                </a:solidFill>
                <a:latin typeface="DM Sans Bold"/>
                <a:ea typeface="DM Sans Bold"/>
                <a:cs typeface="DM Sans Bold"/>
                <a:sym typeface="DM Sans Bold"/>
              </a:rPr>
              <a:t>Exemplos de registradores:</a:t>
            </a:r>
          </a:p>
          <a:p>
            <a:pPr algn="just" marL="453392" indent="-226696" lvl="1">
              <a:lnSpc>
                <a:spcPts val="2940"/>
              </a:lnSpc>
              <a:buAutoNum type="arabicPeriod" startAt="1"/>
            </a:pPr>
            <a:r>
              <a:rPr lang="en-US" b="true" sz="2100">
                <a:solidFill>
                  <a:srgbClr val="343434"/>
                </a:solidFill>
                <a:latin typeface="DM Sans Bold"/>
                <a:ea typeface="DM Sans Bold"/>
                <a:cs typeface="DM Sans Bold"/>
                <a:sym typeface="DM Sans Bold"/>
              </a:rPr>
              <a:t>PCL (Program Counter Low): Armazena os 8 bits menos significativos do contador de programa, que indica a próxima instrução a ser executada.</a:t>
            </a:r>
          </a:p>
          <a:p>
            <a:pPr algn="just" marL="453392" indent="-226696" lvl="1">
              <a:lnSpc>
                <a:spcPts val="2940"/>
              </a:lnSpc>
              <a:buAutoNum type="arabicPeriod" startAt="1"/>
            </a:pPr>
            <a:r>
              <a:rPr lang="en-US" b="true" sz="2100">
                <a:solidFill>
                  <a:srgbClr val="343434"/>
                </a:solidFill>
                <a:latin typeface="DM Sans Bold"/>
                <a:ea typeface="DM Sans Bold"/>
                <a:cs typeface="DM Sans Bold"/>
                <a:sym typeface="DM Sans Bold"/>
              </a:rPr>
              <a:t>PCH (Program Counter High): Armazena os 8 bits mais significativos do contador de programa.</a:t>
            </a:r>
          </a:p>
          <a:p>
            <a:pPr algn="just" marL="453392" indent="-226696" lvl="1">
              <a:lnSpc>
                <a:spcPts val="2940"/>
              </a:lnSpc>
              <a:buAutoNum type="arabicPeriod" startAt="1"/>
            </a:pPr>
            <a:r>
              <a:rPr lang="en-US" b="true" sz="2100">
                <a:solidFill>
                  <a:srgbClr val="343434"/>
                </a:solidFill>
                <a:latin typeface="DM Sans Bold"/>
                <a:ea typeface="DM Sans Bold"/>
                <a:cs typeface="DM Sans Bold"/>
                <a:sym typeface="DM Sans Bold"/>
              </a:rPr>
              <a:t>STATUS: Contém flags de controle, incluindo o Carry bit (C), o Zero bit (Z), e outros que indicam o estado do microcontrolador durante operações aritméticas e de controle.</a:t>
            </a:r>
          </a:p>
          <a:p>
            <a:pPr algn="just" marL="453392" indent="-226696" lvl="1">
              <a:lnSpc>
                <a:spcPts val="2940"/>
              </a:lnSpc>
              <a:buAutoNum type="arabicPeriod" startAt="1"/>
            </a:pPr>
            <a:r>
              <a:rPr lang="en-US" b="true" sz="2100">
                <a:solidFill>
                  <a:srgbClr val="343434"/>
                </a:solidFill>
                <a:latin typeface="DM Sans Bold"/>
                <a:ea typeface="DM Sans Bold"/>
                <a:cs typeface="DM Sans Bold"/>
                <a:sym typeface="DM Sans Bold"/>
              </a:rPr>
              <a:t>PORTA e PORTC: Registradores de entrada/saída digitais, que permitem a leitura e escrita nos pinos de I/O.</a:t>
            </a:r>
          </a:p>
          <a:p>
            <a:pPr algn="just" marL="453392" indent="-226696" lvl="1">
              <a:lnSpc>
                <a:spcPts val="2940"/>
              </a:lnSpc>
              <a:buAutoNum type="arabicPeriod" startAt="1"/>
            </a:pPr>
            <a:r>
              <a:rPr lang="en-US" b="true" sz="2100">
                <a:solidFill>
                  <a:srgbClr val="343434"/>
                </a:solidFill>
                <a:latin typeface="DM Sans Bold"/>
                <a:ea typeface="DM Sans Bold"/>
                <a:cs typeface="DM Sans Bold"/>
                <a:sym typeface="DM Sans Bold"/>
              </a:rPr>
              <a:t>TRISA e TRISC: Configuram os pinos de PORTA e PORTC como entradas ou saídas, controlando a direção do fluxo de dados.</a:t>
            </a:r>
          </a:p>
          <a:p>
            <a:pPr algn="just" marL="453392" indent="-226696" lvl="1">
              <a:lnSpc>
                <a:spcPts val="2940"/>
              </a:lnSpc>
              <a:buAutoNum type="arabicPeriod" startAt="1"/>
            </a:pPr>
            <a:r>
              <a:rPr lang="en-US" b="true" sz="2100">
                <a:solidFill>
                  <a:srgbClr val="343434"/>
                </a:solidFill>
                <a:latin typeface="DM Sans Bold"/>
                <a:ea typeface="DM Sans Bold"/>
                <a:cs typeface="DM Sans Bold"/>
                <a:sym typeface="DM Sans Bold"/>
              </a:rPr>
              <a:t>TMR0 e TMR1: Registradores de temporizador ou Timers, responsáveis por gerar atrasos temporais no microcontrolador.</a:t>
            </a:r>
          </a:p>
          <a:p>
            <a:pPr algn="just" marL="453392" indent="-226696" lvl="1">
              <a:lnSpc>
                <a:spcPts val="2940"/>
              </a:lnSpc>
              <a:buAutoNum type="arabicPeriod" startAt="1"/>
            </a:pPr>
            <a:r>
              <a:rPr lang="en-US" b="true" sz="2100">
                <a:solidFill>
                  <a:srgbClr val="343434"/>
                </a:solidFill>
                <a:latin typeface="DM Sans Bold"/>
                <a:ea typeface="DM Sans Bold"/>
                <a:cs typeface="DM Sans Bold"/>
                <a:sym typeface="DM Sans Bold"/>
              </a:rPr>
              <a:t>INTCON: Controla o gerenciamento de interrupções, habilitando ou desabilitando as interrupções globais e de periféricos.</a:t>
            </a:r>
          </a:p>
          <a:p>
            <a:pPr algn="just" marL="453392" indent="-226696" lvl="1">
              <a:lnSpc>
                <a:spcPts val="2940"/>
              </a:lnSpc>
              <a:buAutoNum type="arabicPeriod" startAt="1"/>
            </a:pPr>
            <a:r>
              <a:rPr lang="en-US" b="true" sz="2100">
                <a:solidFill>
                  <a:srgbClr val="343434"/>
                </a:solidFill>
                <a:latin typeface="DM Sans Bold"/>
                <a:ea typeface="DM Sans Bold"/>
                <a:cs typeface="DM Sans Bold"/>
                <a:sym typeface="DM Sans Bold"/>
              </a:rPr>
              <a:t>OPTION_REG: Configura o controle do temporizador, como o prescaler, e outros parâmetros de operação relacionados a temporização e interrupções.</a:t>
            </a:r>
          </a:p>
          <a:p>
            <a:pPr algn="just">
              <a:lnSpc>
                <a:spcPts val="2940"/>
              </a:lnSpc>
            </a:pPr>
            <a:r>
              <a:rPr lang="en-US" sz="2100" b="true">
                <a:solidFill>
                  <a:srgbClr val="343434"/>
                </a:solidFill>
                <a:latin typeface="DM Sans Bold"/>
                <a:ea typeface="DM Sans Bold"/>
                <a:cs typeface="DM Sans Bold"/>
                <a:sym typeface="DM Sans Bold"/>
              </a:rPr>
              <a:t>Esses registradores são essenciais para o controle e operação do PIC16F630, permitindo o gerenciamento de fluxos de dados, temporização e interrupções.</a:t>
            </a:r>
          </a:p>
          <a:p>
            <a:pPr algn="just">
              <a:lnSpc>
                <a:spcPts val="2940"/>
              </a:lnSpc>
            </a:pPr>
          </a:p>
        </p:txBody>
      </p:sp>
      <p:sp>
        <p:nvSpPr>
          <p:cNvPr name="TextBox 6" id="6"/>
          <p:cNvSpPr txBox="true"/>
          <p:nvPr/>
        </p:nvSpPr>
        <p:spPr>
          <a:xfrm rot="0">
            <a:off x="16738844"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47</a:t>
            </a:r>
          </a:p>
        </p:txBody>
      </p:sp>
      <p:sp>
        <p:nvSpPr>
          <p:cNvPr name="Freeform 7" id="7"/>
          <p:cNvSpPr/>
          <p:nvPr/>
        </p:nvSpPr>
        <p:spPr>
          <a:xfrm flipH="false" flipV="false" rot="0">
            <a:off x="9621284" y="1314093"/>
            <a:ext cx="2333286" cy="1627467"/>
          </a:xfrm>
          <a:custGeom>
            <a:avLst/>
            <a:gdLst/>
            <a:ahLst/>
            <a:cxnLst/>
            <a:rect r="r" b="b" t="t" l="l"/>
            <a:pathLst>
              <a:path h="1627467" w="2333286">
                <a:moveTo>
                  <a:pt x="0" y="0"/>
                </a:moveTo>
                <a:lnTo>
                  <a:pt x="2333286" y="0"/>
                </a:lnTo>
                <a:lnTo>
                  <a:pt x="2333286" y="1627467"/>
                </a:lnTo>
                <a:lnTo>
                  <a:pt x="0" y="1627467"/>
                </a:lnTo>
                <a:lnTo>
                  <a:pt x="0" y="0"/>
                </a:lnTo>
                <a:close/>
              </a:path>
            </a:pathLst>
          </a:custGeom>
          <a:blipFill>
            <a:blip r:embed="rId6"/>
            <a:stretch>
              <a:fillRect l="0" t="0" r="0" b="0"/>
            </a:stretch>
          </a:blipFill>
        </p:spPr>
      </p:sp>
      <p:sp>
        <p:nvSpPr>
          <p:cNvPr name="Freeform 8" id="8"/>
          <p:cNvSpPr/>
          <p:nvPr/>
        </p:nvSpPr>
        <p:spPr>
          <a:xfrm flipH="false" flipV="false" rot="0">
            <a:off x="16719794" y="641853"/>
            <a:ext cx="1079012" cy="1991464"/>
          </a:xfrm>
          <a:custGeom>
            <a:avLst/>
            <a:gdLst/>
            <a:ahLst/>
            <a:cxnLst/>
            <a:rect r="r" b="b" t="t" l="l"/>
            <a:pathLst>
              <a:path h="1991464" w="1079012">
                <a:moveTo>
                  <a:pt x="0" y="0"/>
                </a:moveTo>
                <a:lnTo>
                  <a:pt x="1079012" y="0"/>
                </a:lnTo>
                <a:lnTo>
                  <a:pt x="1079012" y="1991465"/>
                </a:lnTo>
                <a:lnTo>
                  <a:pt x="0" y="19914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521881" y="1058028"/>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REGISTRADORES</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1028700"/>
            <a:ext cx="7703782" cy="8200088"/>
          </a:xfrm>
          <a:custGeom>
            <a:avLst/>
            <a:gdLst/>
            <a:ahLst/>
            <a:cxnLst/>
            <a:rect r="r" b="b" t="t" l="l"/>
            <a:pathLst>
              <a:path h="8200088" w="7703782">
                <a:moveTo>
                  <a:pt x="0" y="0"/>
                </a:moveTo>
                <a:lnTo>
                  <a:pt x="7703782" y="0"/>
                </a:lnTo>
                <a:lnTo>
                  <a:pt x="7703782" y="8200088"/>
                </a:lnTo>
                <a:lnTo>
                  <a:pt x="0" y="8200088"/>
                </a:lnTo>
                <a:lnTo>
                  <a:pt x="0" y="0"/>
                </a:lnTo>
                <a:close/>
              </a:path>
            </a:pathLst>
          </a:custGeom>
          <a:blipFill>
            <a:blip r:embed="rId4"/>
            <a:stretch>
              <a:fillRect l="0" t="0" r="-13601" b="0"/>
            </a:stretch>
          </a:blipFill>
        </p:spPr>
      </p:sp>
      <p:sp>
        <p:nvSpPr>
          <p:cNvPr name="Freeform 4" id="4"/>
          <p:cNvSpPr/>
          <p:nvPr/>
        </p:nvSpPr>
        <p:spPr>
          <a:xfrm flipH="false" flipV="false" rot="0">
            <a:off x="1029647" y="3707168"/>
            <a:ext cx="7313745" cy="6179658"/>
          </a:xfrm>
          <a:custGeom>
            <a:avLst/>
            <a:gdLst/>
            <a:ahLst/>
            <a:cxnLst/>
            <a:rect r="r" b="b" t="t" l="l"/>
            <a:pathLst>
              <a:path h="6179658" w="7313745">
                <a:moveTo>
                  <a:pt x="0" y="0"/>
                </a:moveTo>
                <a:lnTo>
                  <a:pt x="7313745" y="0"/>
                </a:lnTo>
                <a:lnTo>
                  <a:pt x="7313745" y="6179657"/>
                </a:lnTo>
                <a:lnTo>
                  <a:pt x="0" y="6179657"/>
                </a:lnTo>
                <a:lnTo>
                  <a:pt x="0" y="0"/>
                </a:lnTo>
                <a:close/>
              </a:path>
            </a:pathLst>
          </a:custGeom>
          <a:blipFill>
            <a:blip r:embed="rId5"/>
            <a:stretch>
              <a:fillRect l="0" t="0" r="-23503" b="0"/>
            </a:stretch>
          </a:blipFill>
        </p:spPr>
      </p:sp>
      <p:sp>
        <p:nvSpPr>
          <p:cNvPr name="TextBox 5" id="5"/>
          <p:cNvSpPr txBox="true"/>
          <p:nvPr/>
        </p:nvSpPr>
        <p:spPr>
          <a:xfrm rot="0">
            <a:off x="521881" y="1058028"/>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REGISTRADORES</a:t>
            </a:r>
          </a:p>
        </p:txBody>
      </p:sp>
      <p:sp>
        <p:nvSpPr>
          <p:cNvPr name="TextBox 6" id="6"/>
          <p:cNvSpPr txBox="true"/>
          <p:nvPr/>
        </p:nvSpPr>
        <p:spPr>
          <a:xfrm rot="0">
            <a:off x="598790" y="2421370"/>
            <a:ext cx="6918820" cy="1480185"/>
          </a:xfrm>
          <a:prstGeom prst="rect">
            <a:avLst/>
          </a:prstGeom>
        </p:spPr>
        <p:txBody>
          <a:bodyPr anchor="t" rtlCol="false" tIns="0" lIns="0" bIns="0" rIns="0">
            <a:spAutoFit/>
          </a:bodyPr>
          <a:lstStyle/>
          <a:p>
            <a:pPr algn="l">
              <a:lnSpc>
                <a:spcPts val="2939"/>
              </a:lnSpc>
            </a:pPr>
            <a:r>
              <a:rPr lang="en-US" sz="2099" b="true">
                <a:solidFill>
                  <a:srgbClr val="343434"/>
                </a:solidFill>
                <a:latin typeface="DM Sans Bold"/>
                <a:ea typeface="DM Sans Bold"/>
                <a:cs typeface="DM Sans Bold"/>
                <a:sym typeface="DM Sans Bold"/>
              </a:rPr>
              <a:t>No seguinte trecho de código pode-se observar o uso de alguns dos registradores citados anteriormente:</a:t>
            </a:r>
          </a:p>
          <a:p>
            <a:pPr algn="l">
              <a:lnSpc>
                <a:spcPts val="2939"/>
              </a:lnSpc>
              <a:spcBef>
                <a:spcPct val="0"/>
              </a:spcBef>
            </a:pPr>
          </a:p>
        </p:txBody>
      </p:sp>
      <p:sp>
        <p:nvSpPr>
          <p:cNvPr name="TextBox 7" id="7"/>
          <p:cNvSpPr txBox="true"/>
          <p:nvPr/>
        </p:nvSpPr>
        <p:spPr>
          <a:xfrm rot="0">
            <a:off x="16756431" y="9102407"/>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48</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89018" y="191801"/>
            <a:ext cx="2983678" cy="3390543"/>
          </a:xfrm>
          <a:custGeom>
            <a:avLst/>
            <a:gdLst/>
            <a:ahLst/>
            <a:cxnLst/>
            <a:rect r="r" b="b" t="t" l="l"/>
            <a:pathLst>
              <a:path h="3390543" w="2983678">
                <a:moveTo>
                  <a:pt x="0" y="0"/>
                </a:moveTo>
                <a:lnTo>
                  <a:pt x="2983677" y="0"/>
                </a:lnTo>
                <a:lnTo>
                  <a:pt x="2983677" y="3390543"/>
                </a:lnTo>
                <a:lnTo>
                  <a:pt x="0" y="3390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2003569"/>
            <a:ext cx="9271087" cy="2276408"/>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POR QUE PROGAMAR EM C NO MICROCONTROLADOR</a:t>
            </a:r>
          </a:p>
        </p:txBody>
      </p:sp>
      <p:sp>
        <p:nvSpPr>
          <p:cNvPr name="TextBox 5" id="5"/>
          <p:cNvSpPr txBox="true"/>
          <p:nvPr/>
        </p:nvSpPr>
        <p:spPr>
          <a:xfrm rot="0">
            <a:off x="1028700" y="4626880"/>
            <a:ext cx="6313346" cy="4177665"/>
          </a:xfrm>
          <a:prstGeom prst="rect">
            <a:avLst/>
          </a:prstGeom>
        </p:spPr>
        <p:txBody>
          <a:bodyPr anchor="t" rtlCol="false" tIns="0" lIns="0" bIns="0" rIns="0">
            <a:spAutoFit/>
          </a:bodyPr>
          <a:lstStyle/>
          <a:p>
            <a:pPr algn="just">
              <a:lnSpc>
                <a:spcPts val="3359"/>
              </a:lnSpc>
            </a:pPr>
            <a:r>
              <a:rPr lang="en-US" sz="2399" b="true">
                <a:solidFill>
                  <a:srgbClr val="343434"/>
                </a:solidFill>
                <a:latin typeface="DM Sans Bold"/>
                <a:ea typeface="DM Sans Bold"/>
                <a:cs typeface="DM Sans Bold"/>
                <a:sym typeface="DM Sans Bold"/>
              </a:rPr>
              <a:t>Neste Minicurso iremos apresentar as vantagens e como programar microcontroladores em geral utilizando a linguagem C.</a:t>
            </a:r>
          </a:p>
          <a:p>
            <a:pPr algn="just">
              <a:lnSpc>
                <a:spcPts val="3359"/>
              </a:lnSpc>
            </a:pPr>
            <a:r>
              <a:rPr lang="en-US" sz="2399" b="true">
                <a:solidFill>
                  <a:srgbClr val="343434"/>
                </a:solidFill>
                <a:latin typeface="DM Sans Bold"/>
                <a:ea typeface="DM Sans Bold"/>
                <a:cs typeface="DM Sans Bold"/>
                <a:sym typeface="DM Sans Bold"/>
              </a:rPr>
              <a:t>Mas primeiro, qual é a vantagem de se programar em C puro, ante as outras linguagens: A resposta é simples, o compilador da linguagem C é tão rápida quanto quanto o Assembly do chip!</a:t>
            </a:r>
          </a:p>
          <a:p>
            <a:pPr algn="just">
              <a:lnSpc>
                <a:spcPts val="3359"/>
              </a:lnSpc>
            </a:pPr>
          </a:p>
        </p:txBody>
      </p:sp>
      <p:sp>
        <p:nvSpPr>
          <p:cNvPr name="TextBox 6" id="6"/>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04</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64066" y="174634"/>
            <a:ext cx="9937732" cy="9937732"/>
          </a:xfrm>
          <a:custGeom>
            <a:avLst/>
            <a:gdLst/>
            <a:ahLst/>
            <a:cxnLst/>
            <a:rect r="r" b="b" t="t" l="l"/>
            <a:pathLst>
              <a:path h="9937732" w="9937732">
                <a:moveTo>
                  <a:pt x="0" y="0"/>
                </a:moveTo>
                <a:lnTo>
                  <a:pt x="9937733" y="0"/>
                </a:lnTo>
                <a:lnTo>
                  <a:pt x="9937733" y="9937732"/>
                </a:lnTo>
                <a:lnTo>
                  <a:pt x="0" y="99377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7219403" y="893154"/>
            <a:ext cx="9027058" cy="9022798"/>
            <a:chOff x="0" y="0"/>
            <a:chExt cx="859743" cy="859337"/>
          </a:xfrm>
        </p:grpSpPr>
        <p:sp>
          <p:nvSpPr>
            <p:cNvPr name="Freeform 5" id="5"/>
            <p:cNvSpPr/>
            <p:nvPr/>
          </p:nvSpPr>
          <p:spPr>
            <a:xfrm flipH="false" flipV="false" rot="0">
              <a:off x="0" y="0"/>
              <a:ext cx="859743" cy="859337"/>
            </a:xfrm>
            <a:custGeom>
              <a:avLst/>
              <a:gdLst/>
              <a:ahLst/>
              <a:cxnLst/>
              <a:rect r="r" b="b" t="t" l="l"/>
              <a:pathLst>
                <a:path h="859337" w="859743">
                  <a:moveTo>
                    <a:pt x="19726" y="0"/>
                  </a:moveTo>
                  <a:lnTo>
                    <a:pt x="840018" y="0"/>
                  </a:lnTo>
                  <a:cubicBezTo>
                    <a:pt x="845249" y="0"/>
                    <a:pt x="850267" y="2078"/>
                    <a:pt x="853966" y="5777"/>
                  </a:cubicBezTo>
                  <a:cubicBezTo>
                    <a:pt x="857665" y="9477"/>
                    <a:pt x="859743" y="14494"/>
                    <a:pt x="859743" y="19726"/>
                  </a:cubicBezTo>
                  <a:lnTo>
                    <a:pt x="859743" y="839612"/>
                  </a:lnTo>
                  <a:cubicBezTo>
                    <a:pt x="859743" y="844843"/>
                    <a:pt x="857665" y="849861"/>
                    <a:pt x="853966" y="853560"/>
                  </a:cubicBezTo>
                  <a:cubicBezTo>
                    <a:pt x="850267" y="857259"/>
                    <a:pt x="845249" y="859337"/>
                    <a:pt x="840018" y="859337"/>
                  </a:cubicBezTo>
                  <a:lnTo>
                    <a:pt x="19726" y="859337"/>
                  </a:lnTo>
                  <a:cubicBezTo>
                    <a:pt x="14494" y="859337"/>
                    <a:pt x="9477" y="857259"/>
                    <a:pt x="5777" y="853560"/>
                  </a:cubicBezTo>
                  <a:cubicBezTo>
                    <a:pt x="2078" y="849861"/>
                    <a:pt x="0" y="844843"/>
                    <a:pt x="0" y="839612"/>
                  </a:cubicBezTo>
                  <a:lnTo>
                    <a:pt x="0" y="19726"/>
                  </a:lnTo>
                  <a:cubicBezTo>
                    <a:pt x="0" y="14494"/>
                    <a:pt x="2078" y="9477"/>
                    <a:pt x="5777" y="5777"/>
                  </a:cubicBezTo>
                  <a:cubicBezTo>
                    <a:pt x="9477" y="2078"/>
                    <a:pt x="14494" y="0"/>
                    <a:pt x="19726" y="0"/>
                  </a:cubicBezTo>
                  <a:close/>
                </a:path>
              </a:pathLst>
            </a:custGeom>
            <a:blipFill>
              <a:blip r:embed="rId6"/>
              <a:stretch>
                <a:fillRect l="-6474" t="0" r="-6474" b="0"/>
              </a:stretch>
            </a:blipFill>
          </p:spPr>
        </p:sp>
      </p:grpSp>
      <p:grpSp>
        <p:nvGrpSpPr>
          <p:cNvPr name="Group 6" id="6"/>
          <p:cNvGrpSpPr/>
          <p:nvPr/>
        </p:nvGrpSpPr>
        <p:grpSpPr>
          <a:xfrm rot="0">
            <a:off x="7618017" y="327450"/>
            <a:ext cx="565704" cy="5657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grpSp>
        <p:nvGrpSpPr>
          <p:cNvPr name="Group 9" id="9"/>
          <p:cNvGrpSpPr/>
          <p:nvPr/>
        </p:nvGrpSpPr>
        <p:grpSpPr>
          <a:xfrm rot="0">
            <a:off x="8424543" y="327450"/>
            <a:ext cx="565704" cy="56570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F6B"/>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grpSp>
        <p:nvGrpSpPr>
          <p:cNvPr name="Group 12" id="12"/>
          <p:cNvGrpSpPr/>
          <p:nvPr/>
        </p:nvGrpSpPr>
        <p:grpSpPr>
          <a:xfrm rot="0">
            <a:off x="9228371" y="327450"/>
            <a:ext cx="542067" cy="565704"/>
            <a:chOff x="0" y="0"/>
            <a:chExt cx="778838" cy="812800"/>
          </a:xfrm>
        </p:grpSpPr>
        <p:sp>
          <p:nvSpPr>
            <p:cNvPr name="Freeform 13" id="13"/>
            <p:cNvSpPr/>
            <p:nvPr/>
          </p:nvSpPr>
          <p:spPr>
            <a:xfrm flipH="false" flipV="false" rot="0">
              <a:off x="0" y="0"/>
              <a:ext cx="778838" cy="812800"/>
            </a:xfrm>
            <a:custGeom>
              <a:avLst/>
              <a:gdLst/>
              <a:ahLst/>
              <a:cxnLst/>
              <a:rect r="r" b="b" t="t" l="l"/>
              <a:pathLst>
                <a:path h="812800" w="778838">
                  <a:moveTo>
                    <a:pt x="389419" y="0"/>
                  </a:moveTo>
                  <a:cubicBezTo>
                    <a:pt x="174349" y="0"/>
                    <a:pt x="0" y="181951"/>
                    <a:pt x="0" y="406400"/>
                  </a:cubicBezTo>
                  <a:cubicBezTo>
                    <a:pt x="0" y="630849"/>
                    <a:pt x="174349" y="812800"/>
                    <a:pt x="389419" y="812800"/>
                  </a:cubicBezTo>
                  <a:cubicBezTo>
                    <a:pt x="604490" y="812800"/>
                    <a:pt x="778838" y="630849"/>
                    <a:pt x="778838" y="406400"/>
                  </a:cubicBezTo>
                  <a:cubicBezTo>
                    <a:pt x="778838" y="181951"/>
                    <a:pt x="604490" y="0"/>
                    <a:pt x="389419" y="0"/>
                  </a:cubicBezTo>
                  <a:close/>
                </a:path>
              </a:pathLst>
            </a:custGeom>
            <a:solidFill>
              <a:srgbClr val="C1FF72"/>
            </a:solidFill>
          </p:spPr>
        </p:sp>
        <p:sp>
          <p:nvSpPr>
            <p:cNvPr name="TextBox 14" id="14"/>
            <p:cNvSpPr txBox="true"/>
            <p:nvPr/>
          </p:nvSpPr>
          <p:spPr>
            <a:xfrm>
              <a:off x="73016" y="38100"/>
              <a:ext cx="632806" cy="698500"/>
            </a:xfrm>
            <a:prstGeom prst="rect">
              <a:avLst/>
            </a:prstGeom>
          </p:spPr>
          <p:txBody>
            <a:bodyPr anchor="ctr" rtlCol="false" tIns="50800" lIns="50800" bIns="50800" rIns="50800"/>
            <a:lstStyle/>
            <a:p>
              <a:pPr algn="ctr">
                <a:lnSpc>
                  <a:spcPts val="2100"/>
                </a:lnSpc>
              </a:pPr>
            </a:p>
          </p:txBody>
        </p:sp>
      </p:grpSp>
      <p:sp>
        <p:nvSpPr>
          <p:cNvPr name="TextBox 15" id="15"/>
          <p:cNvSpPr txBox="true"/>
          <p:nvPr/>
        </p:nvSpPr>
        <p:spPr>
          <a:xfrm rot="0">
            <a:off x="361045" y="2418024"/>
            <a:ext cx="6261326" cy="1108710"/>
          </a:xfrm>
          <a:prstGeom prst="rect">
            <a:avLst/>
          </a:prstGeom>
        </p:spPr>
        <p:txBody>
          <a:bodyPr anchor="t" rtlCol="false" tIns="0" lIns="0" bIns="0" rIns="0">
            <a:spAutoFit/>
          </a:bodyPr>
          <a:lstStyle/>
          <a:p>
            <a:pPr algn="ctr">
              <a:lnSpc>
                <a:spcPts val="2939"/>
              </a:lnSpc>
              <a:spcBef>
                <a:spcPct val="0"/>
              </a:spcBef>
            </a:pPr>
            <a:r>
              <a:rPr lang="en-US" b="true" sz="2099">
                <a:solidFill>
                  <a:srgbClr val="343434"/>
                </a:solidFill>
                <a:latin typeface="DM Sans Bold"/>
                <a:ea typeface="DM Sans Bold"/>
                <a:cs typeface="DM Sans Bold"/>
                <a:sym typeface="DM Sans Bold"/>
              </a:rPr>
              <a:t>Observa-se a importância de uma boa análise no Datasheet do dispositivo para o bom uso dos registradores</a:t>
            </a:r>
          </a:p>
        </p:txBody>
      </p:sp>
      <p:sp>
        <p:nvSpPr>
          <p:cNvPr name="TextBox 16" id="16"/>
          <p:cNvSpPr txBox="true"/>
          <p:nvPr/>
        </p:nvSpPr>
        <p:spPr>
          <a:xfrm rot="0">
            <a:off x="16756431" y="9102407"/>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49</a:t>
            </a:r>
          </a:p>
        </p:txBody>
      </p:sp>
      <p:sp>
        <p:nvSpPr>
          <p:cNvPr name="TextBox 17" id="17"/>
          <p:cNvSpPr txBox="true"/>
          <p:nvPr/>
        </p:nvSpPr>
        <p:spPr>
          <a:xfrm rot="0">
            <a:off x="521881" y="1058028"/>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REGISTRADORES</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963000" y="6457006"/>
            <a:ext cx="10169850" cy="3612786"/>
          </a:xfrm>
          <a:custGeom>
            <a:avLst/>
            <a:gdLst/>
            <a:ahLst/>
            <a:cxnLst/>
            <a:rect r="r" b="b" t="t" l="l"/>
            <a:pathLst>
              <a:path h="3612786" w="10169850">
                <a:moveTo>
                  <a:pt x="0" y="0"/>
                </a:moveTo>
                <a:lnTo>
                  <a:pt x="10169850" y="0"/>
                </a:lnTo>
                <a:lnTo>
                  <a:pt x="10169850" y="3612786"/>
                </a:lnTo>
                <a:lnTo>
                  <a:pt x="0" y="3612786"/>
                </a:lnTo>
                <a:lnTo>
                  <a:pt x="0" y="0"/>
                </a:lnTo>
                <a:close/>
              </a:path>
            </a:pathLst>
          </a:custGeom>
          <a:blipFill>
            <a:blip r:embed="rId4"/>
            <a:stretch>
              <a:fillRect l="0" t="0" r="0" b="0"/>
            </a:stretch>
          </a:blipFill>
        </p:spPr>
      </p:sp>
      <p:sp>
        <p:nvSpPr>
          <p:cNvPr name="TextBox 4" id="4"/>
          <p:cNvSpPr txBox="true"/>
          <p:nvPr/>
        </p:nvSpPr>
        <p:spPr>
          <a:xfrm rot="0">
            <a:off x="17105219" y="9843571"/>
            <a:ext cx="1005737" cy="266700"/>
          </a:xfrm>
          <a:prstGeom prst="rect">
            <a:avLst/>
          </a:prstGeom>
        </p:spPr>
        <p:txBody>
          <a:bodyPr anchor="t" rtlCol="false" tIns="0" lIns="0" bIns="0" rIns="0">
            <a:spAutoFit/>
          </a:bodyPr>
          <a:lstStyle/>
          <a:p>
            <a:pPr algn="r">
              <a:lnSpc>
                <a:spcPts val="2100"/>
              </a:lnSpc>
            </a:pPr>
            <a:r>
              <a:rPr lang="en-US" sz="1500" b="true">
                <a:solidFill>
                  <a:srgbClr val="FFFFFF"/>
                </a:solidFill>
                <a:latin typeface="DM Sans Bold"/>
                <a:ea typeface="DM Sans Bold"/>
                <a:cs typeface="DM Sans Bold"/>
                <a:sym typeface="DM Sans Bold"/>
              </a:rPr>
              <a:t>Page 03</a:t>
            </a:r>
          </a:p>
        </p:txBody>
      </p:sp>
      <p:sp>
        <p:nvSpPr>
          <p:cNvPr name="TextBox 5" id="5"/>
          <p:cNvSpPr txBox="true"/>
          <p:nvPr/>
        </p:nvSpPr>
        <p:spPr>
          <a:xfrm rot="0">
            <a:off x="16743702"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50</a:t>
            </a:r>
          </a:p>
        </p:txBody>
      </p:sp>
      <p:sp>
        <p:nvSpPr>
          <p:cNvPr name="TextBox 6" id="6"/>
          <p:cNvSpPr txBox="true"/>
          <p:nvPr/>
        </p:nvSpPr>
        <p:spPr>
          <a:xfrm rot="0">
            <a:off x="1055075" y="-13672"/>
            <a:ext cx="8665799" cy="1042372"/>
          </a:xfrm>
          <a:prstGeom prst="rect">
            <a:avLst/>
          </a:prstGeom>
        </p:spPr>
        <p:txBody>
          <a:bodyPr anchor="t" rtlCol="false" tIns="0" lIns="0" bIns="0" rIns="0">
            <a:spAutoFit/>
          </a:bodyPr>
          <a:lstStyle/>
          <a:p>
            <a:pPr algn="l">
              <a:lnSpc>
                <a:spcPts val="7213"/>
              </a:lnSpc>
            </a:pPr>
            <a:r>
              <a:rPr lang="en-US" sz="5152" b="true">
                <a:solidFill>
                  <a:srgbClr val="343434"/>
                </a:solidFill>
                <a:latin typeface="Cooper Hewitt Bold"/>
                <a:ea typeface="Cooper Hewitt Bold"/>
                <a:cs typeface="Cooper Hewitt Bold"/>
                <a:sym typeface="Cooper Hewitt Bold"/>
              </a:rPr>
              <a:t> ARRAYS / VETORES</a:t>
            </a:r>
          </a:p>
        </p:txBody>
      </p:sp>
      <p:sp>
        <p:nvSpPr>
          <p:cNvPr name="TextBox 7" id="7"/>
          <p:cNvSpPr txBox="true"/>
          <p:nvPr/>
        </p:nvSpPr>
        <p:spPr>
          <a:xfrm rot="0">
            <a:off x="1215309" y="981075"/>
            <a:ext cx="10065365" cy="1662800"/>
          </a:xfrm>
          <a:prstGeom prst="rect">
            <a:avLst/>
          </a:prstGeom>
        </p:spPr>
        <p:txBody>
          <a:bodyPr anchor="t" rtlCol="false" tIns="0" lIns="0" bIns="0" rIns="0">
            <a:spAutoFit/>
          </a:bodyPr>
          <a:lstStyle/>
          <a:p>
            <a:pPr algn="just">
              <a:lnSpc>
                <a:spcPts val="3359"/>
              </a:lnSpc>
            </a:pPr>
            <a:r>
              <a:rPr lang="en-US" sz="2400" b="true">
                <a:solidFill>
                  <a:srgbClr val="343434"/>
                </a:solidFill>
                <a:latin typeface="DM Sans Bold"/>
                <a:ea typeface="DM Sans Bold"/>
                <a:cs typeface="DM Sans Bold"/>
                <a:sym typeface="DM Sans Bold"/>
              </a:rPr>
              <a:t>Na linguagem C, um array trata-se de uma estrutura de dados homogênea e de tamanho fixo, que permite armazenar dados do mesmo tipo em posições sucessivas da memória. Abaixo comentaremos algumas características desse tipo de estrutura.</a:t>
            </a:r>
          </a:p>
        </p:txBody>
      </p:sp>
      <p:sp>
        <p:nvSpPr>
          <p:cNvPr name="TextBox 8" id="8"/>
          <p:cNvSpPr txBox="true"/>
          <p:nvPr/>
        </p:nvSpPr>
        <p:spPr>
          <a:xfrm rot="0">
            <a:off x="1215309" y="2781658"/>
            <a:ext cx="10065365" cy="824733"/>
          </a:xfrm>
          <a:prstGeom prst="rect">
            <a:avLst/>
          </a:prstGeom>
        </p:spPr>
        <p:txBody>
          <a:bodyPr anchor="t" rtlCol="false" tIns="0" lIns="0" bIns="0" rIns="0">
            <a:spAutoFit/>
          </a:bodyPr>
          <a:lstStyle/>
          <a:p>
            <a:pPr algn="just">
              <a:lnSpc>
                <a:spcPts val="3359"/>
              </a:lnSpc>
            </a:pPr>
            <a:r>
              <a:rPr lang="en-US" sz="2400" b="true">
                <a:solidFill>
                  <a:srgbClr val="343434"/>
                </a:solidFill>
                <a:latin typeface="DM Sans Bold"/>
                <a:ea typeface="DM Sans Bold"/>
                <a:cs typeface="DM Sans Bold"/>
                <a:sym typeface="DM Sans Bold"/>
              </a:rPr>
              <a:t>-Permite dados de apenas um tipo (especificado no momento de sua declaração.</a:t>
            </a:r>
          </a:p>
        </p:txBody>
      </p:sp>
      <p:sp>
        <p:nvSpPr>
          <p:cNvPr name="TextBox 9" id="9"/>
          <p:cNvSpPr txBox="true"/>
          <p:nvPr/>
        </p:nvSpPr>
        <p:spPr>
          <a:xfrm rot="0">
            <a:off x="1215309" y="3632778"/>
            <a:ext cx="10065365" cy="1243767"/>
          </a:xfrm>
          <a:prstGeom prst="rect">
            <a:avLst/>
          </a:prstGeom>
        </p:spPr>
        <p:txBody>
          <a:bodyPr anchor="t" rtlCol="false" tIns="0" lIns="0" bIns="0" rIns="0">
            <a:spAutoFit/>
          </a:bodyPr>
          <a:lstStyle/>
          <a:p>
            <a:pPr algn="just">
              <a:lnSpc>
                <a:spcPts val="3359"/>
              </a:lnSpc>
            </a:pPr>
            <a:r>
              <a:rPr lang="en-US" sz="2400" b="true">
                <a:solidFill>
                  <a:srgbClr val="343434"/>
                </a:solidFill>
                <a:latin typeface="DM Sans Bold"/>
                <a:ea typeface="DM Sans Bold"/>
                <a:cs typeface="DM Sans Bold"/>
                <a:sym typeface="DM Sans Bold"/>
              </a:rPr>
              <a:t>-O acesso as posições do array é feito utilizando-se índices que vão de 0 a n-1, onde n corresponde ao tamanho do array (indicado também no momento da declaração).</a:t>
            </a:r>
          </a:p>
        </p:txBody>
      </p:sp>
      <p:sp>
        <p:nvSpPr>
          <p:cNvPr name="TextBox 10" id="10"/>
          <p:cNvSpPr txBox="true"/>
          <p:nvPr/>
        </p:nvSpPr>
        <p:spPr>
          <a:xfrm rot="0">
            <a:off x="1215309" y="4888592"/>
            <a:ext cx="10065365" cy="1243767"/>
          </a:xfrm>
          <a:prstGeom prst="rect">
            <a:avLst/>
          </a:prstGeom>
        </p:spPr>
        <p:txBody>
          <a:bodyPr anchor="t" rtlCol="false" tIns="0" lIns="0" bIns="0" rIns="0">
            <a:spAutoFit/>
          </a:bodyPr>
          <a:lstStyle/>
          <a:p>
            <a:pPr algn="just">
              <a:lnSpc>
                <a:spcPts val="3359"/>
              </a:lnSpc>
            </a:pPr>
            <a:r>
              <a:rPr lang="en-US" sz="2400" b="true">
                <a:solidFill>
                  <a:srgbClr val="343434"/>
                </a:solidFill>
                <a:latin typeface="DM Sans Bold"/>
                <a:ea typeface="DM Sans Bold"/>
                <a:cs typeface="DM Sans Bold"/>
                <a:sym typeface="DM Sans Bold"/>
              </a:rPr>
              <a:t>-A manipulação dos arrays é feita associando a eles laços de repetição (for/while), permitindo imprimir, buscar, sobrescrever valores etc...</a:t>
            </a:r>
          </a:p>
        </p:txBody>
      </p:sp>
      <p:sp>
        <p:nvSpPr>
          <p:cNvPr name="TextBox 11" id="11"/>
          <p:cNvSpPr txBox="true"/>
          <p:nvPr/>
        </p:nvSpPr>
        <p:spPr>
          <a:xfrm rot="0">
            <a:off x="1215309" y="6049402"/>
            <a:ext cx="10065365" cy="824733"/>
          </a:xfrm>
          <a:prstGeom prst="rect">
            <a:avLst/>
          </a:prstGeom>
        </p:spPr>
        <p:txBody>
          <a:bodyPr anchor="t" rtlCol="false" tIns="0" lIns="0" bIns="0" rIns="0">
            <a:spAutoFit/>
          </a:bodyPr>
          <a:lstStyle/>
          <a:p>
            <a:pPr algn="just">
              <a:lnSpc>
                <a:spcPts val="3359"/>
              </a:lnSpc>
            </a:pPr>
            <a:r>
              <a:rPr lang="en-US" sz="2400" b="true">
                <a:solidFill>
                  <a:srgbClr val="343434"/>
                </a:solidFill>
                <a:latin typeface="DM Sans Bold"/>
                <a:ea typeface="DM Sans Bold"/>
                <a:cs typeface="DM Sans Bold"/>
                <a:sym typeface="DM Sans Bold"/>
              </a:rPr>
              <a:t>-Possuem declaração de sintaxe muito simples e fácil de utilizar (observe imagem abaixo).</a:t>
            </a:r>
          </a:p>
        </p:txBody>
      </p:sp>
      <p:sp>
        <p:nvSpPr>
          <p:cNvPr name="Freeform 12" id="12"/>
          <p:cNvSpPr/>
          <p:nvPr/>
        </p:nvSpPr>
        <p:spPr>
          <a:xfrm flipH="false" flipV="false" rot="0">
            <a:off x="11856632" y="1727907"/>
            <a:ext cx="5892808" cy="604013"/>
          </a:xfrm>
          <a:custGeom>
            <a:avLst/>
            <a:gdLst/>
            <a:ahLst/>
            <a:cxnLst/>
            <a:rect r="r" b="b" t="t" l="l"/>
            <a:pathLst>
              <a:path h="604013" w="5892808">
                <a:moveTo>
                  <a:pt x="0" y="0"/>
                </a:moveTo>
                <a:lnTo>
                  <a:pt x="5892808" y="0"/>
                </a:lnTo>
                <a:lnTo>
                  <a:pt x="5892808" y="604013"/>
                </a:lnTo>
                <a:lnTo>
                  <a:pt x="0" y="6040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3268669" y="2910988"/>
            <a:ext cx="3128889" cy="3128889"/>
          </a:xfrm>
          <a:custGeom>
            <a:avLst/>
            <a:gdLst/>
            <a:ahLst/>
            <a:cxnLst/>
            <a:rect r="r" b="b" t="t" l="l"/>
            <a:pathLst>
              <a:path h="3128889" w="3128889">
                <a:moveTo>
                  <a:pt x="0" y="0"/>
                </a:moveTo>
                <a:lnTo>
                  <a:pt x="3128889" y="0"/>
                </a:lnTo>
                <a:lnTo>
                  <a:pt x="3128889" y="3128889"/>
                </a:lnTo>
                <a:lnTo>
                  <a:pt x="0" y="312888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44617" y="571517"/>
            <a:ext cx="4100105" cy="4100105"/>
          </a:xfrm>
          <a:custGeom>
            <a:avLst/>
            <a:gdLst/>
            <a:ahLst/>
            <a:cxnLst/>
            <a:rect r="r" b="b" t="t" l="l"/>
            <a:pathLst>
              <a:path h="4100105" w="4100105">
                <a:moveTo>
                  <a:pt x="0" y="0"/>
                </a:moveTo>
                <a:lnTo>
                  <a:pt x="4100105" y="0"/>
                </a:lnTo>
                <a:lnTo>
                  <a:pt x="4100105" y="4100104"/>
                </a:lnTo>
                <a:lnTo>
                  <a:pt x="0" y="41001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101339" y="5143500"/>
            <a:ext cx="10186661" cy="4648100"/>
          </a:xfrm>
          <a:custGeom>
            <a:avLst/>
            <a:gdLst/>
            <a:ahLst/>
            <a:cxnLst/>
            <a:rect r="r" b="b" t="t" l="l"/>
            <a:pathLst>
              <a:path h="4648100" w="10186661">
                <a:moveTo>
                  <a:pt x="0" y="0"/>
                </a:moveTo>
                <a:lnTo>
                  <a:pt x="10186661" y="0"/>
                </a:lnTo>
                <a:lnTo>
                  <a:pt x="10186661" y="4648100"/>
                </a:lnTo>
                <a:lnTo>
                  <a:pt x="0" y="4648100"/>
                </a:lnTo>
                <a:lnTo>
                  <a:pt x="0" y="0"/>
                </a:lnTo>
                <a:close/>
              </a:path>
            </a:pathLst>
          </a:custGeom>
          <a:blipFill>
            <a:blip r:embed="rId6"/>
            <a:stretch>
              <a:fillRect l="-8376" t="-16958" r="-10299" b="-17637"/>
            </a:stretch>
          </a:blipFill>
        </p:spPr>
      </p:sp>
      <p:sp>
        <p:nvSpPr>
          <p:cNvPr name="TextBox 5" id="5"/>
          <p:cNvSpPr txBox="true"/>
          <p:nvPr/>
        </p:nvSpPr>
        <p:spPr>
          <a:xfrm rot="0">
            <a:off x="1028700" y="276242"/>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MATRIZES</a:t>
            </a:r>
          </a:p>
        </p:txBody>
      </p:sp>
      <p:sp>
        <p:nvSpPr>
          <p:cNvPr name="TextBox 6" id="6"/>
          <p:cNvSpPr txBox="true"/>
          <p:nvPr/>
        </p:nvSpPr>
        <p:spPr>
          <a:xfrm rot="0">
            <a:off x="1028700" y="1972424"/>
            <a:ext cx="6543798" cy="4553586"/>
          </a:xfrm>
          <a:prstGeom prst="rect">
            <a:avLst/>
          </a:prstGeom>
        </p:spPr>
        <p:txBody>
          <a:bodyPr anchor="t" rtlCol="false" tIns="0" lIns="0" bIns="0" rIns="0">
            <a:spAutoFit/>
          </a:bodyPr>
          <a:lstStyle/>
          <a:p>
            <a:pPr algn="just">
              <a:lnSpc>
                <a:spcPts val="3639"/>
              </a:lnSpc>
            </a:pPr>
            <a:r>
              <a:rPr lang="en-US" sz="2599" b="true">
                <a:solidFill>
                  <a:srgbClr val="343434"/>
                </a:solidFill>
                <a:latin typeface="DM Sans Bold"/>
                <a:ea typeface="DM Sans Bold"/>
                <a:cs typeface="DM Sans Bold"/>
                <a:sym typeface="DM Sans Bold"/>
              </a:rPr>
              <a:t>Em linguagem C, uma matriz é uma estrutura de dados multidimensional usada para armazenar elementos do mesmo tipo em uma grade bidimensional (ou superior). Ela pode ser vista como um vetor de vetores, organizado em linhas e colunas. Cada elemento é acessado usando dois índices: um para a linha e outro para a coluna.</a:t>
            </a:r>
          </a:p>
        </p:txBody>
      </p:sp>
      <p:sp>
        <p:nvSpPr>
          <p:cNvPr name="TextBox 7" id="7"/>
          <p:cNvSpPr txBox="true"/>
          <p:nvPr/>
        </p:nvSpPr>
        <p:spPr>
          <a:xfrm rot="0">
            <a:off x="16756431" y="8763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51</a:t>
            </a:r>
          </a:p>
        </p:txBody>
      </p:sp>
      <p:sp>
        <p:nvSpPr>
          <p:cNvPr name="TextBox 8" id="8"/>
          <p:cNvSpPr txBox="true"/>
          <p:nvPr/>
        </p:nvSpPr>
        <p:spPr>
          <a:xfrm rot="0">
            <a:off x="1019175" y="6762114"/>
            <a:ext cx="6543798" cy="2267586"/>
          </a:xfrm>
          <a:prstGeom prst="rect">
            <a:avLst/>
          </a:prstGeom>
        </p:spPr>
        <p:txBody>
          <a:bodyPr anchor="t" rtlCol="false" tIns="0" lIns="0" bIns="0" rIns="0">
            <a:spAutoFit/>
          </a:bodyPr>
          <a:lstStyle/>
          <a:p>
            <a:pPr algn="just">
              <a:lnSpc>
                <a:spcPts val="3639"/>
              </a:lnSpc>
            </a:pPr>
            <a:r>
              <a:rPr lang="en-US" sz="2599" b="true">
                <a:solidFill>
                  <a:srgbClr val="343434"/>
                </a:solidFill>
                <a:latin typeface="DM Sans Bold"/>
                <a:ea typeface="DM Sans Bold"/>
                <a:cs typeface="DM Sans Bold"/>
                <a:sym typeface="DM Sans Bold"/>
              </a:rPr>
              <a:t>Para a declaração de uma matriz, assim como visto em vetores usam-se as chaves, porém com uma mudança, agora são 4 chaves declaradas.</a:t>
            </a:r>
          </a:p>
          <a:p>
            <a:pPr algn="just">
              <a:lnSpc>
                <a:spcPts val="3639"/>
              </a:lnSpc>
            </a:pPr>
            <a:r>
              <a:rPr lang="en-US" sz="2599" b="true">
                <a:solidFill>
                  <a:srgbClr val="343434"/>
                </a:solidFill>
                <a:latin typeface="DM Sans Bold"/>
                <a:ea typeface="DM Sans Bold"/>
                <a:cs typeface="DM Sans Bold"/>
                <a:sym typeface="DM Sans Bold"/>
              </a:rPr>
              <a:t>Ex: matriz1[][], matriz2[][]</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567093"/>
            <a:ext cx="8242250" cy="6272174"/>
          </a:xfrm>
          <a:prstGeom prst="rect">
            <a:avLst/>
          </a:prstGeom>
        </p:spPr>
        <p:txBody>
          <a:bodyPr anchor="t" rtlCol="false" tIns="0" lIns="0" bIns="0" rIns="0">
            <a:spAutoFit/>
          </a:bodyPr>
          <a:lstStyle/>
          <a:p>
            <a:pPr algn="l">
              <a:lnSpc>
                <a:spcPts val="3359"/>
              </a:lnSpc>
            </a:pPr>
            <a:r>
              <a:rPr lang="en-US" sz="2399" b="true">
                <a:solidFill>
                  <a:srgbClr val="343434"/>
                </a:solidFill>
                <a:latin typeface="DM Sans Bold"/>
                <a:ea typeface="DM Sans Bold"/>
                <a:cs typeface="DM Sans Bold"/>
                <a:sym typeface="DM Sans Bold"/>
              </a:rPr>
              <a:t>O sistema binário ou de base 2 é um </a:t>
            </a:r>
            <a:r>
              <a:rPr lang="en-US" sz="2399" b="true">
                <a:solidFill>
                  <a:srgbClr val="343434"/>
                </a:solidFill>
                <a:latin typeface="DM Sans Bold"/>
                <a:ea typeface="DM Sans Bold"/>
                <a:cs typeface="DM Sans Bold"/>
                <a:sym typeface="DM Sans Bold"/>
              </a:rPr>
              <a:t>sistema de numeração posicional em que todas as quantidades se representam com base em dois números, ou seja, zero e um (0 e 1).</a:t>
            </a:r>
          </a:p>
          <a:p>
            <a:pPr algn="l">
              <a:lnSpc>
                <a:spcPts val="3359"/>
              </a:lnSpc>
            </a:pPr>
          </a:p>
          <a:p>
            <a:pPr algn="l">
              <a:lnSpc>
                <a:spcPts val="3359"/>
              </a:lnSpc>
            </a:pPr>
            <a:r>
              <a:rPr lang="en-US" sz="2399" b="true">
                <a:solidFill>
                  <a:srgbClr val="343434"/>
                </a:solidFill>
                <a:latin typeface="DM Sans Bold"/>
                <a:ea typeface="DM Sans Bold"/>
                <a:cs typeface="DM Sans Bold"/>
                <a:sym typeface="DM Sans Bold"/>
              </a:rPr>
              <a:t>Os computadores digitais trabalham internamente com dois níveis de tensão, pelo que o seu sistema de numeração natural é o sistema binário. Com efeito, num sistema simples como este é possível simplificar o cálculo, com o auxílio da lógica booliana. Em computação, chama-se um dígito binário (0 ou 1) de bit, que vem do inglês Binary Digit. Um agrupamento de 8 bits corresponde a um byte (Binary Term). Um agrupamento de 4 bits, ainda, é chamado de </a:t>
            </a:r>
            <a:r>
              <a:rPr lang="en-US" b="true" sz="2399" u="sng">
                <a:solidFill>
                  <a:srgbClr val="343434"/>
                </a:solidFill>
                <a:latin typeface="DM Sans Bold"/>
                <a:ea typeface="DM Sans Bold"/>
                <a:cs typeface="DM Sans Bold"/>
                <a:sym typeface="DM Sans Bold"/>
                <a:hlinkClick r:id="rId4" tooltip="https://pt.wikipedia.org/wiki/Nibble"/>
              </a:rPr>
              <a:t>nibble</a:t>
            </a:r>
            <a:r>
              <a:rPr lang="en-US" sz="2399" b="true">
                <a:solidFill>
                  <a:srgbClr val="343434"/>
                </a:solidFill>
                <a:latin typeface="DM Sans Bold"/>
                <a:ea typeface="DM Sans Bold"/>
                <a:cs typeface="DM Sans Bold"/>
                <a:sym typeface="DM Sans Bold"/>
              </a:rPr>
              <a:t>.</a:t>
            </a:r>
          </a:p>
          <a:p>
            <a:pPr algn="l">
              <a:lnSpc>
                <a:spcPts val="3359"/>
              </a:lnSpc>
            </a:pPr>
          </a:p>
        </p:txBody>
      </p:sp>
      <p:sp>
        <p:nvSpPr>
          <p:cNvPr name="Freeform 4" id="4"/>
          <p:cNvSpPr/>
          <p:nvPr/>
        </p:nvSpPr>
        <p:spPr>
          <a:xfrm flipH="false" flipV="false" rot="0">
            <a:off x="9788465" y="2825471"/>
            <a:ext cx="7271151" cy="5871455"/>
          </a:xfrm>
          <a:custGeom>
            <a:avLst/>
            <a:gdLst/>
            <a:ahLst/>
            <a:cxnLst/>
            <a:rect r="r" b="b" t="t" l="l"/>
            <a:pathLst>
              <a:path h="5871455" w="7271151">
                <a:moveTo>
                  <a:pt x="0" y="0"/>
                </a:moveTo>
                <a:lnTo>
                  <a:pt x="7271151" y="0"/>
                </a:lnTo>
                <a:lnTo>
                  <a:pt x="7271151" y="5871455"/>
                </a:lnTo>
                <a:lnTo>
                  <a:pt x="0" y="58714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28700" y="388522"/>
            <a:ext cx="5295251"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SISTEMA DE </a:t>
            </a:r>
          </a:p>
        </p:txBody>
      </p:sp>
      <p:sp>
        <p:nvSpPr>
          <p:cNvPr name="TextBox 6" id="6"/>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52</a:t>
            </a:r>
          </a:p>
        </p:txBody>
      </p:sp>
      <p:sp>
        <p:nvSpPr>
          <p:cNvPr name="TextBox 7" id="7"/>
          <p:cNvSpPr txBox="true"/>
          <p:nvPr/>
        </p:nvSpPr>
        <p:spPr>
          <a:xfrm rot="0">
            <a:off x="1028700" y="1172008"/>
            <a:ext cx="7469246" cy="1209641"/>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NUMERAÇÃO BINÁRIA</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3054150"/>
            <a:ext cx="9446520" cy="6204150"/>
          </a:xfrm>
          <a:custGeom>
            <a:avLst/>
            <a:gdLst/>
            <a:ahLst/>
            <a:cxnLst/>
            <a:rect r="r" b="b" t="t" l="l"/>
            <a:pathLst>
              <a:path h="6204150" w="9446520">
                <a:moveTo>
                  <a:pt x="0" y="0"/>
                </a:moveTo>
                <a:lnTo>
                  <a:pt x="9446520" y="0"/>
                </a:lnTo>
                <a:lnTo>
                  <a:pt x="9446520" y="6204150"/>
                </a:lnTo>
                <a:lnTo>
                  <a:pt x="0" y="6204150"/>
                </a:lnTo>
                <a:lnTo>
                  <a:pt x="0" y="0"/>
                </a:lnTo>
                <a:close/>
              </a:path>
            </a:pathLst>
          </a:custGeom>
          <a:blipFill>
            <a:blip r:embed="rId4"/>
            <a:stretch>
              <a:fillRect l="0" t="0" r="0" b="0"/>
            </a:stretch>
          </a:blipFill>
        </p:spPr>
      </p:sp>
      <p:sp>
        <p:nvSpPr>
          <p:cNvPr name="TextBox 4" id="4"/>
          <p:cNvSpPr txBox="true"/>
          <p:nvPr/>
        </p:nvSpPr>
        <p:spPr>
          <a:xfrm rot="0">
            <a:off x="11382404" y="2958900"/>
            <a:ext cx="3746875" cy="862019"/>
          </a:xfrm>
          <a:prstGeom prst="rect">
            <a:avLst/>
          </a:prstGeom>
        </p:spPr>
        <p:txBody>
          <a:bodyPr anchor="t" rtlCol="false" tIns="0" lIns="0" bIns="0" rIns="0">
            <a:spAutoFit/>
          </a:bodyPr>
          <a:lstStyle/>
          <a:p>
            <a:pPr algn="l">
              <a:lnSpc>
                <a:spcPts val="7083"/>
              </a:lnSpc>
            </a:pPr>
            <a:r>
              <a:rPr lang="en-US" sz="5059" b="true">
                <a:solidFill>
                  <a:srgbClr val="3D176E"/>
                </a:solidFill>
                <a:latin typeface="DM Sans Bold"/>
                <a:ea typeface="DM Sans Bold"/>
                <a:cs typeface="DM Sans Bold"/>
                <a:sym typeface="DM Sans Bold"/>
              </a:rPr>
              <a:t>0010 1001</a:t>
            </a:r>
          </a:p>
        </p:txBody>
      </p:sp>
      <p:sp>
        <p:nvSpPr>
          <p:cNvPr name="TextBox 5" id="5"/>
          <p:cNvSpPr txBox="true"/>
          <p:nvPr/>
        </p:nvSpPr>
        <p:spPr>
          <a:xfrm rot="0">
            <a:off x="1028700" y="388522"/>
            <a:ext cx="5295251"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SISTEMA DE </a:t>
            </a:r>
          </a:p>
        </p:txBody>
      </p:sp>
      <p:sp>
        <p:nvSpPr>
          <p:cNvPr name="TextBox 6" id="6"/>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53</a:t>
            </a:r>
          </a:p>
        </p:txBody>
      </p:sp>
      <p:sp>
        <p:nvSpPr>
          <p:cNvPr name="TextBox 7" id="7"/>
          <p:cNvSpPr txBox="true"/>
          <p:nvPr/>
        </p:nvSpPr>
        <p:spPr>
          <a:xfrm rot="0">
            <a:off x="1028700" y="1172008"/>
            <a:ext cx="7469246" cy="1209641"/>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NUMERAÇÃO BINÁRIA</a:t>
            </a:r>
          </a:p>
        </p:txBody>
      </p:sp>
      <p:sp>
        <p:nvSpPr>
          <p:cNvPr name="TextBox 8" id="8"/>
          <p:cNvSpPr txBox="true"/>
          <p:nvPr/>
        </p:nvSpPr>
        <p:spPr>
          <a:xfrm rot="0">
            <a:off x="11797206" y="6280636"/>
            <a:ext cx="2917272" cy="684049"/>
          </a:xfrm>
          <a:prstGeom prst="rect">
            <a:avLst/>
          </a:prstGeom>
        </p:spPr>
        <p:txBody>
          <a:bodyPr anchor="t" rtlCol="false" tIns="0" lIns="0" bIns="0" rIns="0">
            <a:spAutoFit/>
          </a:bodyPr>
          <a:lstStyle/>
          <a:p>
            <a:pPr algn="l">
              <a:lnSpc>
                <a:spcPts val="5683"/>
              </a:lnSpc>
            </a:pPr>
            <a:r>
              <a:rPr lang="en-US" sz="4059" b="true">
                <a:solidFill>
                  <a:srgbClr val="343434"/>
                </a:solidFill>
                <a:latin typeface="DM Sans Bold"/>
                <a:ea typeface="DM Sans Bold"/>
                <a:cs typeface="DM Sans Bold"/>
                <a:sym typeface="DM Sans Bold"/>
              </a:rPr>
              <a:t>1x2^5 = 64</a:t>
            </a:r>
          </a:p>
        </p:txBody>
      </p:sp>
      <p:sp>
        <p:nvSpPr>
          <p:cNvPr name="TextBox 9" id="9"/>
          <p:cNvSpPr txBox="true"/>
          <p:nvPr/>
        </p:nvSpPr>
        <p:spPr>
          <a:xfrm rot="0">
            <a:off x="11797206" y="5777562"/>
            <a:ext cx="2917272" cy="684049"/>
          </a:xfrm>
          <a:prstGeom prst="rect">
            <a:avLst/>
          </a:prstGeom>
        </p:spPr>
        <p:txBody>
          <a:bodyPr anchor="t" rtlCol="false" tIns="0" lIns="0" bIns="0" rIns="0">
            <a:spAutoFit/>
          </a:bodyPr>
          <a:lstStyle/>
          <a:p>
            <a:pPr algn="l">
              <a:lnSpc>
                <a:spcPts val="5683"/>
              </a:lnSpc>
            </a:pPr>
            <a:r>
              <a:rPr lang="en-US" sz="4059" b="true">
                <a:solidFill>
                  <a:srgbClr val="343434"/>
                </a:solidFill>
                <a:latin typeface="DM Sans Bold"/>
                <a:ea typeface="DM Sans Bold"/>
                <a:cs typeface="DM Sans Bold"/>
                <a:sym typeface="DM Sans Bold"/>
              </a:rPr>
              <a:t>0x2^4 = 0</a:t>
            </a:r>
          </a:p>
        </p:txBody>
      </p:sp>
      <p:sp>
        <p:nvSpPr>
          <p:cNvPr name="TextBox 10" id="10"/>
          <p:cNvSpPr txBox="true"/>
          <p:nvPr/>
        </p:nvSpPr>
        <p:spPr>
          <a:xfrm rot="0">
            <a:off x="11797206" y="3760013"/>
            <a:ext cx="2917272" cy="684049"/>
          </a:xfrm>
          <a:prstGeom prst="rect">
            <a:avLst/>
          </a:prstGeom>
        </p:spPr>
        <p:txBody>
          <a:bodyPr anchor="t" rtlCol="false" tIns="0" lIns="0" bIns="0" rIns="0">
            <a:spAutoFit/>
          </a:bodyPr>
          <a:lstStyle/>
          <a:p>
            <a:pPr algn="l">
              <a:lnSpc>
                <a:spcPts val="5683"/>
              </a:lnSpc>
            </a:pPr>
            <a:r>
              <a:rPr lang="en-US" sz="4059" b="true">
                <a:solidFill>
                  <a:srgbClr val="343434"/>
                </a:solidFill>
                <a:latin typeface="DM Sans Bold"/>
                <a:ea typeface="DM Sans Bold"/>
                <a:cs typeface="DM Sans Bold"/>
                <a:sym typeface="DM Sans Bold"/>
              </a:rPr>
              <a:t>1x2^0= 1</a:t>
            </a:r>
          </a:p>
        </p:txBody>
      </p:sp>
      <p:sp>
        <p:nvSpPr>
          <p:cNvPr name="TextBox 11" id="11"/>
          <p:cNvSpPr txBox="true"/>
          <p:nvPr/>
        </p:nvSpPr>
        <p:spPr>
          <a:xfrm rot="0">
            <a:off x="11797206" y="4287619"/>
            <a:ext cx="2917272" cy="684049"/>
          </a:xfrm>
          <a:prstGeom prst="rect">
            <a:avLst/>
          </a:prstGeom>
        </p:spPr>
        <p:txBody>
          <a:bodyPr anchor="t" rtlCol="false" tIns="0" lIns="0" bIns="0" rIns="0">
            <a:spAutoFit/>
          </a:bodyPr>
          <a:lstStyle/>
          <a:p>
            <a:pPr algn="l">
              <a:lnSpc>
                <a:spcPts val="5683"/>
              </a:lnSpc>
            </a:pPr>
            <a:r>
              <a:rPr lang="en-US" sz="4059" b="true">
                <a:solidFill>
                  <a:srgbClr val="343434"/>
                </a:solidFill>
                <a:latin typeface="DM Sans Bold"/>
                <a:ea typeface="DM Sans Bold"/>
                <a:cs typeface="DM Sans Bold"/>
                <a:sym typeface="DM Sans Bold"/>
              </a:rPr>
              <a:t>0x2^1 = 0</a:t>
            </a:r>
          </a:p>
        </p:txBody>
      </p:sp>
      <p:sp>
        <p:nvSpPr>
          <p:cNvPr name="TextBox 12" id="12"/>
          <p:cNvSpPr txBox="true"/>
          <p:nvPr/>
        </p:nvSpPr>
        <p:spPr>
          <a:xfrm rot="0">
            <a:off x="11797206" y="4767912"/>
            <a:ext cx="2917272" cy="684049"/>
          </a:xfrm>
          <a:prstGeom prst="rect">
            <a:avLst/>
          </a:prstGeom>
        </p:spPr>
        <p:txBody>
          <a:bodyPr anchor="t" rtlCol="false" tIns="0" lIns="0" bIns="0" rIns="0">
            <a:spAutoFit/>
          </a:bodyPr>
          <a:lstStyle/>
          <a:p>
            <a:pPr algn="l">
              <a:lnSpc>
                <a:spcPts val="5683"/>
              </a:lnSpc>
            </a:pPr>
            <a:r>
              <a:rPr lang="en-US" sz="4059" b="true">
                <a:solidFill>
                  <a:srgbClr val="343434"/>
                </a:solidFill>
                <a:latin typeface="DM Sans Bold"/>
                <a:ea typeface="DM Sans Bold"/>
                <a:cs typeface="DM Sans Bold"/>
                <a:sym typeface="DM Sans Bold"/>
              </a:rPr>
              <a:t>0x2^2 = 0</a:t>
            </a:r>
          </a:p>
        </p:txBody>
      </p:sp>
      <p:sp>
        <p:nvSpPr>
          <p:cNvPr name="TextBox 13" id="13"/>
          <p:cNvSpPr txBox="true"/>
          <p:nvPr/>
        </p:nvSpPr>
        <p:spPr>
          <a:xfrm rot="0">
            <a:off x="11797206" y="5272737"/>
            <a:ext cx="2917272" cy="684049"/>
          </a:xfrm>
          <a:prstGeom prst="rect">
            <a:avLst/>
          </a:prstGeom>
        </p:spPr>
        <p:txBody>
          <a:bodyPr anchor="t" rtlCol="false" tIns="0" lIns="0" bIns="0" rIns="0">
            <a:spAutoFit/>
          </a:bodyPr>
          <a:lstStyle/>
          <a:p>
            <a:pPr algn="l">
              <a:lnSpc>
                <a:spcPts val="5683"/>
              </a:lnSpc>
            </a:pPr>
            <a:r>
              <a:rPr lang="en-US" sz="4059" b="true">
                <a:solidFill>
                  <a:srgbClr val="343434"/>
                </a:solidFill>
                <a:latin typeface="DM Sans Bold"/>
                <a:ea typeface="DM Sans Bold"/>
                <a:cs typeface="DM Sans Bold"/>
                <a:sym typeface="DM Sans Bold"/>
              </a:rPr>
              <a:t>1x2^3 = 16</a:t>
            </a:r>
          </a:p>
        </p:txBody>
      </p:sp>
      <p:sp>
        <p:nvSpPr>
          <p:cNvPr name="TextBox 14" id="14"/>
          <p:cNvSpPr txBox="true"/>
          <p:nvPr/>
        </p:nvSpPr>
        <p:spPr>
          <a:xfrm rot="0">
            <a:off x="11797206" y="7269485"/>
            <a:ext cx="2917272" cy="684049"/>
          </a:xfrm>
          <a:prstGeom prst="rect">
            <a:avLst/>
          </a:prstGeom>
        </p:spPr>
        <p:txBody>
          <a:bodyPr anchor="t" rtlCol="false" tIns="0" lIns="0" bIns="0" rIns="0">
            <a:spAutoFit/>
          </a:bodyPr>
          <a:lstStyle/>
          <a:p>
            <a:pPr algn="l">
              <a:lnSpc>
                <a:spcPts val="5683"/>
              </a:lnSpc>
            </a:pPr>
            <a:r>
              <a:rPr lang="en-US" sz="4059" b="true">
                <a:solidFill>
                  <a:srgbClr val="343434"/>
                </a:solidFill>
                <a:latin typeface="DM Sans Bold"/>
                <a:ea typeface="DM Sans Bold"/>
                <a:cs typeface="DM Sans Bold"/>
                <a:sym typeface="DM Sans Bold"/>
              </a:rPr>
              <a:t>0x2^7 = 0</a:t>
            </a:r>
          </a:p>
        </p:txBody>
      </p:sp>
      <p:sp>
        <p:nvSpPr>
          <p:cNvPr name="TextBox 15" id="15"/>
          <p:cNvSpPr txBox="true"/>
          <p:nvPr/>
        </p:nvSpPr>
        <p:spPr>
          <a:xfrm rot="0">
            <a:off x="11797206" y="6766411"/>
            <a:ext cx="2917272" cy="684049"/>
          </a:xfrm>
          <a:prstGeom prst="rect">
            <a:avLst/>
          </a:prstGeom>
        </p:spPr>
        <p:txBody>
          <a:bodyPr anchor="t" rtlCol="false" tIns="0" lIns="0" bIns="0" rIns="0">
            <a:spAutoFit/>
          </a:bodyPr>
          <a:lstStyle/>
          <a:p>
            <a:pPr algn="l">
              <a:lnSpc>
                <a:spcPts val="5683"/>
              </a:lnSpc>
            </a:pPr>
            <a:r>
              <a:rPr lang="en-US" sz="4059" b="true">
                <a:solidFill>
                  <a:srgbClr val="343434"/>
                </a:solidFill>
                <a:latin typeface="DM Sans Bold"/>
                <a:ea typeface="DM Sans Bold"/>
                <a:cs typeface="DM Sans Bold"/>
                <a:sym typeface="DM Sans Bold"/>
              </a:rPr>
              <a:t>0x2^6 = 0</a:t>
            </a:r>
          </a:p>
        </p:txBody>
      </p:sp>
      <p:sp>
        <p:nvSpPr>
          <p:cNvPr name="TextBox 16" id="16"/>
          <p:cNvSpPr txBox="true"/>
          <p:nvPr/>
        </p:nvSpPr>
        <p:spPr>
          <a:xfrm rot="0">
            <a:off x="11797206" y="7896383"/>
            <a:ext cx="2917272" cy="684049"/>
          </a:xfrm>
          <a:prstGeom prst="rect">
            <a:avLst/>
          </a:prstGeom>
        </p:spPr>
        <p:txBody>
          <a:bodyPr anchor="t" rtlCol="false" tIns="0" lIns="0" bIns="0" rIns="0">
            <a:spAutoFit/>
          </a:bodyPr>
          <a:lstStyle/>
          <a:p>
            <a:pPr algn="l">
              <a:lnSpc>
                <a:spcPts val="5683"/>
              </a:lnSpc>
            </a:pPr>
            <a:r>
              <a:rPr lang="en-US" sz="4059" b="true">
                <a:solidFill>
                  <a:srgbClr val="343434"/>
                </a:solidFill>
                <a:latin typeface="DM Sans Bold"/>
                <a:ea typeface="DM Sans Bold"/>
                <a:cs typeface="DM Sans Bold"/>
                <a:sym typeface="DM Sans Bold"/>
              </a:rPr>
              <a:t> = 81</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101339" y="2283315"/>
            <a:ext cx="11017009" cy="5720370"/>
          </a:xfrm>
          <a:custGeom>
            <a:avLst/>
            <a:gdLst/>
            <a:ahLst/>
            <a:cxnLst/>
            <a:rect r="r" b="b" t="t" l="l"/>
            <a:pathLst>
              <a:path h="5720370" w="11017009">
                <a:moveTo>
                  <a:pt x="0" y="0"/>
                </a:moveTo>
                <a:lnTo>
                  <a:pt x="11017008" y="0"/>
                </a:lnTo>
                <a:lnTo>
                  <a:pt x="11017008" y="5720370"/>
                </a:lnTo>
                <a:lnTo>
                  <a:pt x="0" y="5720370"/>
                </a:lnTo>
                <a:lnTo>
                  <a:pt x="0" y="0"/>
                </a:lnTo>
                <a:close/>
              </a:path>
            </a:pathLst>
          </a:custGeom>
          <a:blipFill>
            <a:blip r:embed="rId4"/>
            <a:stretch>
              <a:fillRect l="0" t="0" r="0" b="0"/>
            </a:stretch>
          </a:blipFill>
        </p:spPr>
      </p:sp>
      <p:sp>
        <p:nvSpPr>
          <p:cNvPr name="TextBox 4" id="4"/>
          <p:cNvSpPr txBox="true"/>
          <p:nvPr/>
        </p:nvSpPr>
        <p:spPr>
          <a:xfrm rot="0">
            <a:off x="1028700" y="5095875"/>
            <a:ext cx="6804271" cy="2081835"/>
          </a:xfrm>
          <a:prstGeom prst="rect">
            <a:avLst/>
          </a:prstGeom>
        </p:spPr>
        <p:txBody>
          <a:bodyPr anchor="t" rtlCol="false" tIns="0" lIns="0" bIns="0" rIns="0">
            <a:spAutoFit/>
          </a:bodyPr>
          <a:lstStyle/>
          <a:p>
            <a:pPr algn="just">
              <a:lnSpc>
                <a:spcPts val="3359"/>
              </a:lnSpc>
            </a:pPr>
            <a:r>
              <a:rPr lang="en-US" sz="2399" b="true">
                <a:solidFill>
                  <a:srgbClr val="343434"/>
                </a:solidFill>
                <a:latin typeface="DM Sans Bold"/>
                <a:ea typeface="DM Sans Bold"/>
                <a:cs typeface="DM Sans Bold"/>
                <a:sym typeface="DM Sans Bold"/>
              </a:rPr>
              <a:t>Operadores bitwise são utilizados quando precisamos realizar operações em nível de bits com números inteiros, ou seja, trabalhar com sua </a:t>
            </a:r>
            <a:r>
              <a:rPr lang="en-US" sz="2399" b="true">
                <a:solidFill>
                  <a:srgbClr val="343434"/>
                </a:solidFill>
                <a:latin typeface="DM Sans Bold"/>
                <a:ea typeface="DM Sans Bold"/>
                <a:cs typeface="DM Sans Bold"/>
                <a:sym typeface="DM Sans Bold"/>
              </a:rPr>
              <a:t>representação binário.</a:t>
            </a:r>
          </a:p>
          <a:p>
            <a:pPr algn="just">
              <a:lnSpc>
                <a:spcPts val="3359"/>
              </a:lnSpc>
            </a:pPr>
          </a:p>
        </p:txBody>
      </p:sp>
      <p:sp>
        <p:nvSpPr>
          <p:cNvPr name="TextBox 5" id="5"/>
          <p:cNvSpPr txBox="true"/>
          <p:nvPr/>
        </p:nvSpPr>
        <p:spPr>
          <a:xfrm rot="0">
            <a:off x="1028700" y="733425"/>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OPERADORES  DE</a:t>
            </a:r>
          </a:p>
        </p:txBody>
      </p:sp>
      <p:sp>
        <p:nvSpPr>
          <p:cNvPr name="TextBox 6" id="6"/>
          <p:cNvSpPr txBox="true"/>
          <p:nvPr/>
        </p:nvSpPr>
        <p:spPr>
          <a:xfrm rot="0">
            <a:off x="1028700" y="1516911"/>
            <a:ext cx="7072639" cy="1209641"/>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BITWISE</a:t>
            </a:r>
          </a:p>
        </p:txBody>
      </p:sp>
      <p:sp>
        <p:nvSpPr>
          <p:cNvPr name="TextBox 7" id="7"/>
          <p:cNvSpPr txBox="true"/>
          <p:nvPr/>
        </p:nvSpPr>
        <p:spPr>
          <a:xfrm rot="0">
            <a:off x="1028700" y="7366899"/>
            <a:ext cx="6804271" cy="1662801"/>
          </a:xfrm>
          <a:prstGeom prst="rect">
            <a:avLst/>
          </a:prstGeom>
        </p:spPr>
        <p:txBody>
          <a:bodyPr anchor="t" rtlCol="false" tIns="0" lIns="0" bIns="0" rIns="0">
            <a:spAutoFit/>
          </a:bodyPr>
          <a:lstStyle/>
          <a:p>
            <a:pPr algn="l">
              <a:lnSpc>
                <a:spcPts val="3359"/>
              </a:lnSpc>
            </a:pPr>
            <a:r>
              <a:rPr lang="en-US" sz="2399" b="true">
                <a:solidFill>
                  <a:srgbClr val="FF5757"/>
                </a:solidFill>
                <a:latin typeface="DM Sans Bold"/>
                <a:ea typeface="DM Sans Bold"/>
                <a:cs typeface="DM Sans Bold"/>
                <a:sym typeface="DM Sans Bold"/>
              </a:rPr>
              <a:t>Não</a:t>
            </a:r>
            <a:r>
              <a:rPr lang="en-US" sz="2399" b="true">
                <a:solidFill>
                  <a:srgbClr val="343434"/>
                </a:solidFill>
                <a:latin typeface="DM Sans Bold"/>
                <a:ea typeface="DM Sans Bold"/>
                <a:cs typeface="DM Sans Bold"/>
                <a:sym typeface="DM Sans Bold"/>
              </a:rPr>
              <a:t> confunda os operadores bitwise com operadores lógicos, algumas representações são parecidas, mas suas funcionalidades são diferentes</a:t>
            </a:r>
          </a:p>
        </p:txBody>
      </p:sp>
      <p:sp>
        <p:nvSpPr>
          <p:cNvPr name="TextBox 8" id="8"/>
          <p:cNvSpPr txBox="true"/>
          <p:nvPr/>
        </p:nvSpPr>
        <p:spPr>
          <a:xfrm rot="0">
            <a:off x="1028700" y="2922245"/>
            <a:ext cx="6804271" cy="2081835"/>
          </a:xfrm>
          <a:prstGeom prst="rect">
            <a:avLst/>
          </a:prstGeom>
        </p:spPr>
        <p:txBody>
          <a:bodyPr anchor="t" rtlCol="false" tIns="0" lIns="0" bIns="0" rIns="0">
            <a:spAutoFit/>
          </a:bodyPr>
          <a:lstStyle/>
          <a:p>
            <a:pPr algn="just">
              <a:lnSpc>
                <a:spcPts val="3359"/>
              </a:lnSpc>
            </a:pPr>
            <a:r>
              <a:rPr lang="en-US" sz="2399" b="true">
                <a:solidFill>
                  <a:srgbClr val="343434"/>
                </a:solidFill>
                <a:latin typeface="DM Sans Bold"/>
                <a:ea typeface="DM Sans Bold"/>
                <a:cs typeface="DM Sans Bold"/>
                <a:sym typeface="DM Sans Bold"/>
              </a:rPr>
              <a:t>Operadores bitwise são operações lógicas feitas "bit-a-bit" em números</a:t>
            </a:r>
            <a:r>
              <a:rPr lang="en-US" sz="2399" b="true">
                <a:solidFill>
                  <a:srgbClr val="343434"/>
                </a:solidFill>
                <a:latin typeface="DM Sans Bold"/>
                <a:ea typeface="DM Sans Bold"/>
                <a:cs typeface="DM Sans Bold"/>
                <a:sym typeface="DM Sans Bold"/>
              </a:rPr>
              <a:t>. Essas operações só podem ser feitas nos tipos </a:t>
            </a:r>
            <a:r>
              <a:rPr lang="en-US" sz="2399" b="true">
                <a:solidFill>
                  <a:srgbClr val="A067AE"/>
                </a:solidFill>
                <a:latin typeface="DM Sans Bold"/>
                <a:ea typeface="DM Sans Bold"/>
                <a:cs typeface="DM Sans Bold"/>
                <a:sym typeface="DM Sans Bold"/>
              </a:rPr>
              <a:t>char</a:t>
            </a:r>
            <a:r>
              <a:rPr lang="en-US" sz="2399" b="true">
                <a:solidFill>
                  <a:srgbClr val="343434"/>
                </a:solidFill>
                <a:latin typeface="DM Sans Bold"/>
                <a:ea typeface="DM Sans Bold"/>
                <a:cs typeface="DM Sans Bold"/>
                <a:sym typeface="DM Sans Bold"/>
              </a:rPr>
              <a:t>, </a:t>
            </a:r>
            <a:r>
              <a:rPr lang="en-US" sz="2399" b="true">
                <a:solidFill>
                  <a:srgbClr val="A067AE"/>
                </a:solidFill>
                <a:latin typeface="DM Sans Bold"/>
                <a:ea typeface="DM Sans Bold"/>
                <a:cs typeface="DM Sans Bold"/>
                <a:sym typeface="DM Sans Bold"/>
              </a:rPr>
              <a:t>int </a:t>
            </a:r>
            <a:r>
              <a:rPr lang="en-US" sz="2399" b="true">
                <a:solidFill>
                  <a:srgbClr val="343434"/>
                </a:solidFill>
                <a:latin typeface="DM Sans Bold"/>
                <a:ea typeface="DM Sans Bold"/>
                <a:cs typeface="DM Sans Bold"/>
                <a:sym typeface="DM Sans Bold"/>
              </a:rPr>
              <a:t>e </a:t>
            </a:r>
            <a:r>
              <a:rPr lang="en-US" sz="2399" b="true">
                <a:solidFill>
                  <a:srgbClr val="A067AE"/>
                </a:solidFill>
                <a:latin typeface="DM Sans Bold"/>
                <a:ea typeface="DM Sans Bold"/>
                <a:cs typeface="DM Sans Bold"/>
                <a:sym typeface="DM Sans Bold"/>
              </a:rPr>
              <a:t>long int</a:t>
            </a:r>
          </a:p>
          <a:p>
            <a:pPr algn="just">
              <a:lnSpc>
                <a:spcPts val="3359"/>
              </a:lnSpc>
            </a:pPr>
          </a:p>
        </p:txBody>
      </p:sp>
      <p:sp>
        <p:nvSpPr>
          <p:cNvPr name="TextBox 9" id="9"/>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54</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00072" y="3004101"/>
            <a:ext cx="17087857" cy="6522346"/>
          </a:xfrm>
          <a:custGeom>
            <a:avLst/>
            <a:gdLst/>
            <a:ahLst/>
            <a:cxnLst/>
            <a:rect r="r" b="b" t="t" l="l"/>
            <a:pathLst>
              <a:path h="6522346" w="17087857">
                <a:moveTo>
                  <a:pt x="0" y="0"/>
                </a:moveTo>
                <a:lnTo>
                  <a:pt x="17087856" y="0"/>
                </a:lnTo>
                <a:lnTo>
                  <a:pt x="17087856" y="6522346"/>
                </a:lnTo>
                <a:lnTo>
                  <a:pt x="0" y="6522346"/>
                </a:lnTo>
                <a:lnTo>
                  <a:pt x="0" y="0"/>
                </a:lnTo>
                <a:close/>
              </a:path>
            </a:pathLst>
          </a:custGeom>
          <a:blipFill>
            <a:blip r:embed="rId4"/>
            <a:stretch>
              <a:fillRect l="-5727" t="-15361" r="-5727" b="-17862"/>
            </a:stretch>
          </a:blipFill>
        </p:spPr>
      </p:sp>
      <p:sp>
        <p:nvSpPr>
          <p:cNvPr name="TextBox 4" id="4"/>
          <p:cNvSpPr txBox="true"/>
          <p:nvPr/>
        </p:nvSpPr>
        <p:spPr>
          <a:xfrm rot="0">
            <a:off x="1028700" y="733425"/>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OPERADORES  DE</a:t>
            </a:r>
          </a:p>
        </p:txBody>
      </p:sp>
      <p:sp>
        <p:nvSpPr>
          <p:cNvPr name="TextBox 5" id="5"/>
          <p:cNvSpPr txBox="true"/>
          <p:nvPr/>
        </p:nvSpPr>
        <p:spPr>
          <a:xfrm rot="0">
            <a:off x="1028700" y="1516911"/>
            <a:ext cx="7072639" cy="1209641"/>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BITWISE</a:t>
            </a:r>
          </a:p>
        </p:txBody>
      </p:sp>
      <p:sp>
        <p:nvSpPr>
          <p:cNvPr name="TextBox 6" id="6"/>
          <p:cNvSpPr txBox="true"/>
          <p:nvPr/>
        </p:nvSpPr>
        <p:spPr>
          <a:xfrm rot="0">
            <a:off x="16756431" y="872807"/>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55</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05647" y="4530782"/>
            <a:ext cx="13076705" cy="3006052"/>
          </a:xfrm>
          <a:custGeom>
            <a:avLst/>
            <a:gdLst/>
            <a:ahLst/>
            <a:cxnLst/>
            <a:rect r="r" b="b" t="t" l="l"/>
            <a:pathLst>
              <a:path h="3006052" w="13076705">
                <a:moveTo>
                  <a:pt x="0" y="0"/>
                </a:moveTo>
                <a:lnTo>
                  <a:pt x="13076706" y="0"/>
                </a:lnTo>
                <a:lnTo>
                  <a:pt x="13076706" y="3006052"/>
                </a:lnTo>
                <a:lnTo>
                  <a:pt x="0" y="3006052"/>
                </a:lnTo>
                <a:lnTo>
                  <a:pt x="0" y="0"/>
                </a:lnTo>
                <a:close/>
              </a:path>
            </a:pathLst>
          </a:custGeom>
          <a:blipFill>
            <a:blip r:embed="rId4"/>
            <a:stretch>
              <a:fillRect l="-8881" t="-38323" r="-8776" b="-36337"/>
            </a:stretch>
          </a:blipFill>
        </p:spPr>
      </p:sp>
      <p:sp>
        <p:nvSpPr>
          <p:cNvPr name="TextBox 4" id="4"/>
          <p:cNvSpPr txBox="true"/>
          <p:nvPr/>
        </p:nvSpPr>
        <p:spPr>
          <a:xfrm rot="0">
            <a:off x="1028700" y="733425"/>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OPERADORES  DE</a:t>
            </a:r>
          </a:p>
        </p:txBody>
      </p:sp>
      <p:sp>
        <p:nvSpPr>
          <p:cNvPr name="TextBox 5" id="5"/>
          <p:cNvSpPr txBox="true"/>
          <p:nvPr/>
        </p:nvSpPr>
        <p:spPr>
          <a:xfrm rot="0">
            <a:off x="1028700" y="1516911"/>
            <a:ext cx="7072639" cy="1209641"/>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BITWISE</a:t>
            </a:r>
          </a:p>
        </p:txBody>
      </p:sp>
      <p:sp>
        <p:nvSpPr>
          <p:cNvPr name="TextBox 6" id="6"/>
          <p:cNvSpPr txBox="true"/>
          <p:nvPr/>
        </p:nvSpPr>
        <p:spPr>
          <a:xfrm rot="0">
            <a:off x="7125995" y="2612252"/>
            <a:ext cx="8190343" cy="995372"/>
          </a:xfrm>
          <a:prstGeom prst="rect">
            <a:avLst/>
          </a:prstGeom>
        </p:spPr>
        <p:txBody>
          <a:bodyPr anchor="t" rtlCol="false" tIns="0" lIns="0" bIns="0" rIns="0">
            <a:spAutoFit/>
          </a:bodyPr>
          <a:lstStyle/>
          <a:p>
            <a:pPr algn="ctr">
              <a:lnSpc>
                <a:spcPts val="8129"/>
              </a:lnSpc>
              <a:spcBef>
                <a:spcPct val="0"/>
              </a:spcBef>
            </a:pPr>
            <a:r>
              <a:rPr lang="en-US" b="true" sz="5806">
                <a:solidFill>
                  <a:srgbClr val="343434"/>
                </a:solidFill>
                <a:latin typeface="DM Sans Bold"/>
                <a:ea typeface="DM Sans Bold"/>
                <a:cs typeface="DM Sans Bold"/>
                <a:sym typeface="DM Sans Bold"/>
              </a:rPr>
              <a:t>00000000  00001010</a:t>
            </a:r>
          </a:p>
        </p:txBody>
      </p:sp>
      <p:sp>
        <p:nvSpPr>
          <p:cNvPr name="TextBox 7" id="7"/>
          <p:cNvSpPr txBox="true"/>
          <p:nvPr/>
        </p:nvSpPr>
        <p:spPr>
          <a:xfrm rot="0">
            <a:off x="2971662" y="3377925"/>
            <a:ext cx="12256987" cy="2023940"/>
          </a:xfrm>
          <a:prstGeom prst="rect">
            <a:avLst/>
          </a:prstGeom>
        </p:spPr>
        <p:txBody>
          <a:bodyPr anchor="t" rtlCol="false" tIns="0" lIns="0" bIns="0" rIns="0">
            <a:spAutoFit/>
          </a:bodyPr>
          <a:lstStyle/>
          <a:p>
            <a:pPr algn="r">
              <a:lnSpc>
                <a:spcPts val="8129"/>
              </a:lnSpc>
            </a:pPr>
            <a:r>
              <a:rPr lang="en-US" b="true" sz="5806">
                <a:solidFill>
                  <a:srgbClr val="343434"/>
                </a:solidFill>
                <a:latin typeface="DM Sans Bold"/>
                <a:ea typeface="DM Sans Bold"/>
                <a:cs typeface="DM Sans Bold"/>
                <a:sym typeface="DM Sans Bold"/>
              </a:rPr>
              <a:t>~A =  1 1 1 1 1 1 1 1   1 1 1 1 0 1 0 1</a:t>
            </a:r>
          </a:p>
          <a:p>
            <a:pPr algn="r">
              <a:lnSpc>
                <a:spcPts val="8129"/>
              </a:lnSpc>
              <a:spcBef>
                <a:spcPct val="0"/>
              </a:spcBef>
            </a:pPr>
          </a:p>
        </p:txBody>
      </p:sp>
      <p:sp>
        <p:nvSpPr>
          <p:cNvPr name="TextBox 8" id="8"/>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56</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944100" y="1333143"/>
            <a:ext cx="7315200" cy="2423160"/>
          </a:xfrm>
          <a:custGeom>
            <a:avLst/>
            <a:gdLst/>
            <a:ahLst/>
            <a:cxnLst/>
            <a:rect r="r" b="b" t="t" l="l"/>
            <a:pathLst>
              <a:path h="2423160" w="7315200">
                <a:moveTo>
                  <a:pt x="0" y="0"/>
                </a:moveTo>
                <a:lnTo>
                  <a:pt x="7315200" y="0"/>
                </a:lnTo>
                <a:lnTo>
                  <a:pt x="7315200" y="2423160"/>
                </a:lnTo>
                <a:lnTo>
                  <a:pt x="0" y="24231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109872" y="43312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2592877"/>
            <a:ext cx="7965715" cy="5853140"/>
          </a:xfrm>
          <a:prstGeom prst="rect">
            <a:avLst/>
          </a:prstGeom>
        </p:spPr>
        <p:txBody>
          <a:bodyPr anchor="t" rtlCol="false" tIns="0" lIns="0" bIns="0" rIns="0">
            <a:spAutoFit/>
          </a:bodyPr>
          <a:lstStyle/>
          <a:p>
            <a:pPr algn="l">
              <a:lnSpc>
                <a:spcPts val="3359"/>
              </a:lnSpc>
            </a:pPr>
            <a:r>
              <a:rPr lang="en-US" sz="2399" b="true">
                <a:solidFill>
                  <a:srgbClr val="343434"/>
                </a:solidFill>
                <a:latin typeface="DM Sans Bold"/>
                <a:ea typeface="DM Sans Bold"/>
                <a:cs typeface="DM Sans Bold"/>
                <a:sym typeface="DM Sans Bold"/>
              </a:rPr>
              <a:t>Uma função nada mais é do que uma subrotina usada em um programa.</a:t>
            </a:r>
          </a:p>
          <a:p>
            <a:pPr algn="l">
              <a:lnSpc>
                <a:spcPts val="3359"/>
              </a:lnSpc>
            </a:pPr>
            <a:r>
              <a:rPr lang="en-US" sz="2399" b="true">
                <a:solidFill>
                  <a:srgbClr val="343434"/>
                </a:solidFill>
                <a:latin typeface="DM Sans Bold"/>
                <a:ea typeface="DM Sans Bold"/>
                <a:cs typeface="DM Sans Bold"/>
                <a:sym typeface="DM Sans Bold"/>
              </a:rPr>
              <a:t>Na linguagem C, denominamos função a um conjunto de comandos que realiza uma tarefa específica em um módulo dependente de código.</a:t>
            </a:r>
          </a:p>
          <a:p>
            <a:pPr algn="l">
              <a:lnSpc>
                <a:spcPts val="3359"/>
              </a:lnSpc>
            </a:pPr>
            <a:r>
              <a:rPr lang="en-US" sz="2399" b="true">
                <a:solidFill>
                  <a:srgbClr val="343434"/>
                </a:solidFill>
                <a:latin typeface="DM Sans Bold"/>
                <a:ea typeface="DM Sans Bold"/>
                <a:cs typeface="DM Sans Bold"/>
                <a:sym typeface="DM Sans Bold"/>
              </a:rPr>
              <a:t>A função é referenciada pelo programa principal através do nome atribuído a ela.</a:t>
            </a:r>
          </a:p>
          <a:p>
            <a:pPr algn="l">
              <a:lnSpc>
                <a:spcPts val="3359"/>
              </a:lnSpc>
            </a:pPr>
            <a:r>
              <a:rPr lang="en-US" sz="2399" b="true">
                <a:solidFill>
                  <a:srgbClr val="343434"/>
                </a:solidFill>
                <a:latin typeface="DM Sans Bold"/>
                <a:ea typeface="DM Sans Bold"/>
                <a:cs typeface="DM Sans Bold"/>
                <a:sym typeface="DM Sans Bold"/>
              </a:rPr>
              <a:t>A utilização de funções visa modularizar um programa, o que é muito comum em programação estruturada.</a:t>
            </a:r>
          </a:p>
          <a:p>
            <a:pPr algn="l">
              <a:lnSpc>
                <a:spcPts val="3359"/>
              </a:lnSpc>
            </a:pPr>
            <a:r>
              <a:rPr lang="en-US" sz="2399" b="true">
                <a:solidFill>
                  <a:srgbClr val="343434"/>
                </a:solidFill>
                <a:latin typeface="DM Sans Bold"/>
                <a:ea typeface="DM Sans Bold"/>
                <a:cs typeface="DM Sans Bold"/>
                <a:sym typeface="DM Sans Bold"/>
              </a:rPr>
              <a:t>Desta forma podemos dividir um programa em várias partes, no qual cada função realiza uma tarefa bem definida.</a:t>
            </a:r>
          </a:p>
          <a:p>
            <a:pPr algn="l">
              <a:lnSpc>
                <a:spcPts val="3359"/>
              </a:lnSpc>
            </a:pPr>
          </a:p>
        </p:txBody>
      </p:sp>
      <p:sp>
        <p:nvSpPr>
          <p:cNvPr name="TextBox 6" id="6"/>
          <p:cNvSpPr txBox="true"/>
          <p:nvPr/>
        </p:nvSpPr>
        <p:spPr>
          <a:xfrm rot="0">
            <a:off x="1028700" y="430002"/>
            <a:ext cx="5295251"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FUNÇÕES E</a:t>
            </a:r>
          </a:p>
        </p:txBody>
      </p:sp>
      <p:sp>
        <p:nvSpPr>
          <p:cNvPr name="TextBox 7" id="7"/>
          <p:cNvSpPr txBox="true"/>
          <p:nvPr/>
        </p:nvSpPr>
        <p:spPr>
          <a:xfrm rot="0">
            <a:off x="1028700" y="1213488"/>
            <a:ext cx="7469246" cy="1209641"/>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COMO CRIA-LAS EM C</a:t>
            </a:r>
          </a:p>
        </p:txBody>
      </p:sp>
      <p:sp>
        <p:nvSpPr>
          <p:cNvPr name="TextBox 8" id="8"/>
          <p:cNvSpPr txBox="true"/>
          <p:nvPr/>
        </p:nvSpPr>
        <p:spPr>
          <a:xfrm rot="0">
            <a:off x="1028700" y="8398392"/>
            <a:ext cx="9832323" cy="405699"/>
          </a:xfrm>
          <a:prstGeom prst="rect">
            <a:avLst/>
          </a:prstGeom>
        </p:spPr>
        <p:txBody>
          <a:bodyPr anchor="t" rtlCol="false" tIns="0" lIns="0" bIns="0" rIns="0">
            <a:spAutoFit/>
          </a:bodyPr>
          <a:lstStyle/>
          <a:p>
            <a:pPr algn="l">
              <a:lnSpc>
                <a:spcPts val="3359"/>
              </a:lnSpc>
            </a:pPr>
            <a:r>
              <a:rPr lang="en-US" sz="2399" b="true">
                <a:solidFill>
                  <a:srgbClr val="1B598E"/>
                </a:solidFill>
                <a:latin typeface="DM Sans Bold"/>
                <a:ea typeface="DM Sans Bold"/>
                <a:cs typeface="DM Sans Bold"/>
                <a:sym typeface="DM Sans Bold"/>
              </a:rPr>
              <a:t>tipo_de_retorno</a:t>
            </a:r>
            <a:r>
              <a:rPr lang="en-US" sz="2399" b="true">
                <a:solidFill>
                  <a:srgbClr val="343434"/>
                </a:solidFill>
                <a:latin typeface="DM Sans Bold"/>
                <a:ea typeface="DM Sans Bold"/>
                <a:cs typeface="DM Sans Bold"/>
                <a:sym typeface="DM Sans Bold"/>
              </a:rPr>
              <a:t> </a:t>
            </a:r>
            <a:r>
              <a:rPr lang="en-US" sz="2399" b="true">
                <a:solidFill>
                  <a:srgbClr val="FF914D"/>
                </a:solidFill>
                <a:latin typeface="DM Sans Bold"/>
                <a:ea typeface="DM Sans Bold"/>
                <a:cs typeface="DM Sans Bold"/>
                <a:sym typeface="DM Sans Bold"/>
              </a:rPr>
              <a:t>nome_da_função</a:t>
            </a:r>
            <a:r>
              <a:rPr lang="en-US" sz="2399" b="true">
                <a:solidFill>
                  <a:srgbClr val="343434"/>
                </a:solidFill>
                <a:latin typeface="DM Sans Bold"/>
                <a:ea typeface="DM Sans Bold"/>
                <a:cs typeface="DM Sans Bold"/>
                <a:sym typeface="DM Sans Bold"/>
              </a:rPr>
              <a:t> (</a:t>
            </a:r>
            <a:r>
              <a:rPr lang="en-US" sz="2399" b="true">
                <a:solidFill>
                  <a:srgbClr val="A067AE"/>
                </a:solidFill>
                <a:latin typeface="DM Sans Bold"/>
                <a:ea typeface="DM Sans Bold"/>
                <a:cs typeface="DM Sans Bold"/>
                <a:sym typeface="DM Sans Bold"/>
              </a:rPr>
              <a:t>listagem de parâmetros</a:t>
            </a:r>
            <a:r>
              <a:rPr lang="en-US" sz="2399" b="true">
                <a:solidFill>
                  <a:srgbClr val="343434"/>
                </a:solidFill>
                <a:latin typeface="DM Sans Bold"/>
                <a:ea typeface="DM Sans Bold"/>
                <a:cs typeface="DM Sans Bold"/>
                <a:sym typeface="DM Sans Bold"/>
              </a:rPr>
              <a:t>)</a:t>
            </a:r>
          </a:p>
        </p:txBody>
      </p:sp>
      <p:sp>
        <p:nvSpPr>
          <p:cNvPr name="TextBox 9" id="9"/>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57</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18837" y="2671523"/>
            <a:ext cx="16650327" cy="7615477"/>
          </a:xfrm>
          <a:custGeom>
            <a:avLst/>
            <a:gdLst/>
            <a:ahLst/>
            <a:cxnLst/>
            <a:rect r="r" b="b" t="t" l="l"/>
            <a:pathLst>
              <a:path h="7615477" w="16650327">
                <a:moveTo>
                  <a:pt x="0" y="0"/>
                </a:moveTo>
                <a:lnTo>
                  <a:pt x="16650326" y="0"/>
                </a:lnTo>
                <a:lnTo>
                  <a:pt x="16650326" y="7615477"/>
                </a:lnTo>
                <a:lnTo>
                  <a:pt x="0" y="7615477"/>
                </a:lnTo>
                <a:lnTo>
                  <a:pt x="0" y="0"/>
                </a:lnTo>
                <a:close/>
              </a:path>
            </a:pathLst>
          </a:custGeom>
          <a:blipFill>
            <a:blip r:embed="rId4"/>
            <a:stretch>
              <a:fillRect l="0" t="-11569" r="0" b="-11141"/>
            </a:stretch>
          </a:blipFill>
        </p:spPr>
      </p:sp>
      <p:sp>
        <p:nvSpPr>
          <p:cNvPr name="TextBox 4" id="4"/>
          <p:cNvSpPr txBox="true"/>
          <p:nvPr/>
        </p:nvSpPr>
        <p:spPr>
          <a:xfrm rot="0">
            <a:off x="1028700" y="430002"/>
            <a:ext cx="5295251"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FUNÇÕES E</a:t>
            </a:r>
          </a:p>
        </p:txBody>
      </p:sp>
      <p:sp>
        <p:nvSpPr>
          <p:cNvPr name="TextBox 5" id="5"/>
          <p:cNvSpPr txBox="true"/>
          <p:nvPr/>
        </p:nvSpPr>
        <p:spPr>
          <a:xfrm rot="0">
            <a:off x="1028700" y="1213488"/>
            <a:ext cx="7469246" cy="1209641"/>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COMO CRIA-LAS EM C</a:t>
            </a:r>
          </a:p>
        </p:txBody>
      </p:sp>
      <p:sp>
        <p:nvSpPr>
          <p:cNvPr name="TextBox 6" id="6"/>
          <p:cNvSpPr txBox="true"/>
          <p:nvPr/>
        </p:nvSpPr>
        <p:spPr>
          <a:xfrm rot="0">
            <a:off x="16756431" y="872807"/>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58</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28114" y="481342"/>
            <a:ext cx="9271087" cy="2276408"/>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POR QUE PROGAMAR EM C NO MICROCONTROLADOR</a:t>
            </a:r>
          </a:p>
        </p:txBody>
      </p:sp>
      <p:sp>
        <p:nvSpPr>
          <p:cNvPr name="TextBox 4" id="4"/>
          <p:cNvSpPr txBox="true"/>
          <p:nvPr/>
        </p:nvSpPr>
        <p:spPr>
          <a:xfrm rot="0">
            <a:off x="419809" y="3010692"/>
            <a:ext cx="11269734" cy="6692265"/>
          </a:xfrm>
          <a:prstGeom prst="rect">
            <a:avLst/>
          </a:prstGeom>
        </p:spPr>
        <p:txBody>
          <a:bodyPr anchor="t" rtlCol="false" tIns="0" lIns="0" bIns="0" rIns="0">
            <a:spAutoFit/>
          </a:bodyPr>
          <a:lstStyle/>
          <a:p>
            <a:pPr algn="ctr" marL="518160" indent="-259080" lvl="1">
              <a:lnSpc>
                <a:spcPts val="3359"/>
              </a:lnSpc>
              <a:spcBef>
                <a:spcPct val="0"/>
              </a:spcBef>
              <a:buFont typeface="Arial"/>
              <a:buChar char="•"/>
            </a:pPr>
            <a:r>
              <a:rPr lang="en-US" b="true" sz="2400">
                <a:solidFill>
                  <a:srgbClr val="343434"/>
                </a:solidFill>
                <a:latin typeface="DM Sans Bold"/>
                <a:ea typeface="DM Sans Bold"/>
                <a:cs typeface="DM Sans Bold"/>
                <a:sym typeface="DM Sans Bold"/>
              </a:rPr>
              <a:t>Propósito Geral: C é uma linguagem de programação de propósito geral usada para uma ampla gama de desenvolvimentos de software, desde sistemas operacionais até sistemas embarcados.</a:t>
            </a:r>
          </a:p>
          <a:p>
            <a:pPr algn="ctr">
              <a:lnSpc>
                <a:spcPts val="3359"/>
              </a:lnSpc>
              <a:spcBef>
                <a:spcPct val="0"/>
              </a:spcBef>
            </a:pPr>
          </a:p>
          <a:p>
            <a:pPr algn="ctr" marL="518160" indent="-259080" lvl="1">
              <a:lnSpc>
                <a:spcPts val="3359"/>
              </a:lnSpc>
              <a:spcBef>
                <a:spcPct val="0"/>
              </a:spcBef>
              <a:buFont typeface="Arial"/>
              <a:buChar char="•"/>
            </a:pPr>
            <a:r>
              <a:rPr lang="en-US" b="true" sz="2400">
                <a:solidFill>
                  <a:srgbClr val="343434"/>
                </a:solidFill>
                <a:latin typeface="DM Sans Bold"/>
                <a:ea typeface="DM Sans Bold"/>
                <a:cs typeface="DM Sans Bold"/>
                <a:sym typeface="DM Sans Bold"/>
              </a:rPr>
              <a:t>Sintaxe: C possui uma sintaxe mais complexa e exige o manuseio explícito de operações de baixo nível, como gerenciamento de memória e interação com hardware.</a:t>
            </a:r>
          </a:p>
          <a:p>
            <a:pPr algn="ctr">
              <a:lnSpc>
                <a:spcPts val="3359"/>
              </a:lnSpc>
              <a:spcBef>
                <a:spcPct val="0"/>
              </a:spcBef>
            </a:pPr>
          </a:p>
          <a:p>
            <a:pPr algn="ctr" marL="518160" indent="-259080" lvl="1">
              <a:lnSpc>
                <a:spcPts val="3359"/>
              </a:lnSpc>
              <a:spcBef>
                <a:spcPct val="0"/>
              </a:spcBef>
              <a:buFont typeface="Arial"/>
              <a:buChar char="•"/>
            </a:pPr>
            <a:r>
              <a:rPr lang="en-US" b="true" sz="2400">
                <a:solidFill>
                  <a:srgbClr val="343434"/>
                </a:solidFill>
                <a:latin typeface="DM Sans Bold"/>
                <a:ea typeface="DM Sans Bold"/>
                <a:cs typeface="DM Sans Bold"/>
                <a:sym typeface="DM Sans Bold"/>
              </a:rPr>
              <a:t>Compilador: O código em C é compilado usando um compilador C, que converte o código em código de máquina que um computador ou microcontrolador pode executar.</a:t>
            </a:r>
          </a:p>
          <a:p>
            <a:pPr algn="ctr">
              <a:lnSpc>
                <a:spcPts val="3359"/>
              </a:lnSpc>
              <a:spcBef>
                <a:spcPct val="0"/>
              </a:spcBef>
            </a:pPr>
          </a:p>
          <a:p>
            <a:pPr algn="ctr" marL="518160" indent="-259080" lvl="1">
              <a:lnSpc>
                <a:spcPts val="3359"/>
              </a:lnSpc>
              <a:spcBef>
                <a:spcPct val="0"/>
              </a:spcBef>
              <a:buFont typeface="Arial"/>
              <a:buChar char="•"/>
            </a:pPr>
            <a:r>
              <a:rPr lang="en-US" b="true" sz="2400">
                <a:solidFill>
                  <a:srgbClr val="343434"/>
                </a:solidFill>
                <a:latin typeface="DM Sans Bold"/>
                <a:ea typeface="DM Sans Bold"/>
                <a:cs typeface="DM Sans Bold"/>
                <a:sym typeface="DM Sans Bold"/>
              </a:rPr>
              <a:t>Bibliotecas Padrão: C possui um conjunto rico de bibliotecas padrão, mas frequentemente é necessário incluir bibliotecas específicas para interação com hardware</a:t>
            </a:r>
          </a:p>
          <a:p>
            <a:pPr algn="ctr">
              <a:lnSpc>
                <a:spcPts val="3359"/>
              </a:lnSpc>
              <a:spcBef>
                <a:spcPct val="0"/>
              </a:spcBef>
            </a:pPr>
          </a:p>
        </p:txBody>
      </p:sp>
      <p:sp>
        <p:nvSpPr>
          <p:cNvPr name="Freeform 5" id="5"/>
          <p:cNvSpPr/>
          <p:nvPr/>
        </p:nvSpPr>
        <p:spPr>
          <a:xfrm flipH="false" flipV="false" rot="0">
            <a:off x="11279615" y="383571"/>
            <a:ext cx="2983678" cy="3390543"/>
          </a:xfrm>
          <a:custGeom>
            <a:avLst/>
            <a:gdLst/>
            <a:ahLst/>
            <a:cxnLst/>
            <a:rect r="r" b="b" t="t" l="l"/>
            <a:pathLst>
              <a:path h="3390543" w="2983678">
                <a:moveTo>
                  <a:pt x="0" y="0"/>
                </a:moveTo>
                <a:lnTo>
                  <a:pt x="2983678" y="0"/>
                </a:lnTo>
                <a:lnTo>
                  <a:pt x="2983678" y="3390542"/>
                </a:lnTo>
                <a:lnTo>
                  <a:pt x="0" y="33905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263293" y="383571"/>
            <a:ext cx="2996007" cy="3390543"/>
          </a:xfrm>
          <a:custGeom>
            <a:avLst/>
            <a:gdLst/>
            <a:ahLst/>
            <a:cxnLst/>
            <a:rect r="r" b="b" t="t" l="l"/>
            <a:pathLst>
              <a:path h="3390543" w="2996007">
                <a:moveTo>
                  <a:pt x="0" y="0"/>
                </a:moveTo>
                <a:lnTo>
                  <a:pt x="2996007" y="0"/>
                </a:lnTo>
                <a:lnTo>
                  <a:pt x="2996007" y="3390542"/>
                </a:lnTo>
                <a:lnTo>
                  <a:pt x="0" y="33905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05</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3791" y="2262317"/>
            <a:ext cx="7052894" cy="7981812"/>
          </a:xfrm>
          <a:custGeom>
            <a:avLst/>
            <a:gdLst/>
            <a:ahLst/>
            <a:cxnLst/>
            <a:rect r="r" b="b" t="t" l="l"/>
            <a:pathLst>
              <a:path h="7981812" w="7052894">
                <a:moveTo>
                  <a:pt x="0" y="0"/>
                </a:moveTo>
                <a:lnTo>
                  <a:pt x="7052894" y="0"/>
                </a:lnTo>
                <a:lnTo>
                  <a:pt x="7052894" y="7981812"/>
                </a:lnTo>
                <a:lnTo>
                  <a:pt x="0" y="7981812"/>
                </a:lnTo>
                <a:lnTo>
                  <a:pt x="0" y="0"/>
                </a:lnTo>
                <a:close/>
              </a:path>
            </a:pathLst>
          </a:custGeom>
          <a:blipFill>
            <a:blip r:embed="rId4"/>
            <a:stretch>
              <a:fillRect l="0" t="0" r="0" b="0"/>
            </a:stretch>
          </a:blipFill>
        </p:spPr>
      </p:sp>
      <p:sp>
        <p:nvSpPr>
          <p:cNvPr name="Freeform 4" id="4"/>
          <p:cNvSpPr/>
          <p:nvPr/>
        </p:nvSpPr>
        <p:spPr>
          <a:xfrm flipH="false" flipV="false" rot="0">
            <a:off x="9144000" y="865785"/>
            <a:ext cx="7336134" cy="9042371"/>
          </a:xfrm>
          <a:custGeom>
            <a:avLst/>
            <a:gdLst/>
            <a:ahLst/>
            <a:cxnLst/>
            <a:rect r="r" b="b" t="t" l="l"/>
            <a:pathLst>
              <a:path h="9042371" w="7336134">
                <a:moveTo>
                  <a:pt x="0" y="0"/>
                </a:moveTo>
                <a:lnTo>
                  <a:pt x="7336134" y="0"/>
                </a:lnTo>
                <a:lnTo>
                  <a:pt x="7336134" y="9042371"/>
                </a:lnTo>
                <a:lnTo>
                  <a:pt x="0" y="9042371"/>
                </a:lnTo>
                <a:lnTo>
                  <a:pt x="0" y="0"/>
                </a:lnTo>
                <a:close/>
              </a:path>
            </a:pathLst>
          </a:custGeom>
          <a:blipFill>
            <a:blip r:embed="rId5"/>
            <a:stretch>
              <a:fillRect l="-7644" t="-6733" r="-8081" b="-6556"/>
            </a:stretch>
          </a:blipFill>
        </p:spPr>
      </p:sp>
      <p:sp>
        <p:nvSpPr>
          <p:cNvPr name="TextBox 5" id="5"/>
          <p:cNvSpPr txBox="true"/>
          <p:nvPr/>
        </p:nvSpPr>
        <p:spPr>
          <a:xfrm rot="0">
            <a:off x="1028700" y="430002"/>
            <a:ext cx="5295251"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FUNÇÕES E</a:t>
            </a:r>
          </a:p>
        </p:txBody>
      </p:sp>
      <p:sp>
        <p:nvSpPr>
          <p:cNvPr name="TextBox 6" id="6"/>
          <p:cNvSpPr txBox="true"/>
          <p:nvPr/>
        </p:nvSpPr>
        <p:spPr>
          <a:xfrm rot="0">
            <a:off x="1028700" y="1213488"/>
            <a:ext cx="7469246" cy="1209641"/>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COMO CRIA-LAS EM C</a:t>
            </a:r>
          </a:p>
        </p:txBody>
      </p:sp>
      <p:sp>
        <p:nvSpPr>
          <p:cNvPr name="TextBox 7" id="7"/>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59</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7666319"/>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64866" y="7466551"/>
            <a:ext cx="2312769" cy="2820449"/>
          </a:xfrm>
          <a:custGeom>
            <a:avLst/>
            <a:gdLst/>
            <a:ahLst/>
            <a:cxnLst/>
            <a:rect r="r" b="b" t="t" l="l"/>
            <a:pathLst>
              <a:path h="2820449" w="2312769">
                <a:moveTo>
                  <a:pt x="0" y="0"/>
                </a:moveTo>
                <a:lnTo>
                  <a:pt x="2312769" y="0"/>
                </a:lnTo>
                <a:lnTo>
                  <a:pt x="2312769" y="2820449"/>
                </a:lnTo>
                <a:lnTo>
                  <a:pt x="0" y="28204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613327" y="733425"/>
            <a:ext cx="7224630" cy="1229291"/>
          </a:xfrm>
          <a:prstGeom prst="rect">
            <a:avLst/>
          </a:prstGeom>
        </p:spPr>
        <p:txBody>
          <a:bodyPr anchor="t" rtlCol="false" tIns="0" lIns="0" bIns="0" rIns="0">
            <a:spAutoFit/>
          </a:bodyPr>
          <a:lstStyle/>
          <a:p>
            <a:pPr algn="l">
              <a:lnSpc>
                <a:spcPts val="8580"/>
              </a:lnSpc>
            </a:pPr>
            <a:r>
              <a:rPr lang="en-US" sz="6128" b="true">
                <a:solidFill>
                  <a:srgbClr val="343434"/>
                </a:solidFill>
                <a:latin typeface="Cooper Hewitt Bold"/>
                <a:ea typeface="Cooper Hewitt Bold"/>
                <a:cs typeface="Cooper Hewitt Bold"/>
                <a:sym typeface="Cooper Hewitt Bold"/>
              </a:rPr>
              <a:t>PONTEIROS</a:t>
            </a:r>
          </a:p>
        </p:txBody>
      </p:sp>
      <p:sp>
        <p:nvSpPr>
          <p:cNvPr name="TextBox 5" id="5"/>
          <p:cNvSpPr txBox="true"/>
          <p:nvPr/>
        </p:nvSpPr>
        <p:spPr>
          <a:xfrm rot="0">
            <a:off x="1421683" y="2614295"/>
            <a:ext cx="6383289" cy="4096386"/>
          </a:xfrm>
          <a:prstGeom prst="rect">
            <a:avLst/>
          </a:prstGeom>
        </p:spPr>
        <p:txBody>
          <a:bodyPr anchor="t" rtlCol="false" tIns="0" lIns="0" bIns="0" rIns="0">
            <a:spAutoFit/>
          </a:bodyPr>
          <a:lstStyle/>
          <a:p>
            <a:pPr algn="l">
              <a:lnSpc>
                <a:spcPts val="3639"/>
              </a:lnSpc>
            </a:pPr>
            <a:r>
              <a:rPr lang="en-US" sz="2599" b="true">
                <a:solidFill>
                  <a:srgbClr val="343434"/>
                </a:solidFill>
                <a:latin typeface="DM Sans Bold"/>
                <a:ea typeface="DM Sans Bold"/>
                <a:cs typeface="DM Sans Bold"/>
                <a:sym typeface="DM Sans Bold"/>
              </a:rPr>
              <a:t>Os conceitos de endereço e ponteiro são fundamentais em qualquer linguagem de programação. Em C, esses conceitos são explícitos; em algumas outras linguagens eles são ocultos (e representados pelo conceito mais abstrato de referência). Dominar o conceito de ponteiro exige algum esforço e uma boa dose de prática. </a:t>
            </a:r>
          </a:p>
        </p:txBody>
      </p:sp>
      <p:sp>
        <p:nvSpPr>
          <p:cNvPr name="TextBox 6" id="6"/>
          <p:cNvSpPr txBox="true"/>
          <p:nvPr/>
        </p:nvSpPr>
        <p:spPr>
          <a:xfrm rot="0">
            <a:off x="8346157" y="733425"/>
            <a:ext cx="5328515" cy="1229291"/>
          </a:xfrm>
          <a:prstGeom prst="rect">
            <a:avLst/>
          </a:prstGeom>
        </p:spPr>
        <p:txBody>
          <a:bodyPr anchor="t" rtlCol="false" tIns="0" lIns="0" bIns="0" rIns="0">
            <a:spAutoFit/>
          </a:bodyPr>
          <a:lstStyle/>
          <a:p>
            <a:pPr algn="r">
              <a:lnSpc>
                <a:spcPts val="8580"/>
              </a:lnSpc>
            </a:pPr>
            <a:r>
              <a:rPr lang="en-US" sz="6128">
                <a:solidFill>
                  <a:srgbClr val="343434"/>
                </a:solidFill>
                <a:latin typeface="Cooper Hewitt"/>
                <a:ea typeface="Cooper Hewitt"/>
                <a:cs typeface="Cooper Hewitt"/>
                <a:sym typeface="Cooper Hewitt"/>
              </a:rPr>
              <a:t>E ENDEREÇOS</a:t>
            </a:r>
          </a:p>
        </p:txBody>
      </p:sp>
      <p:sp>
        <p:nvSpPr>
          <p:cNvPr name="TextBox 7" id="7"/>
          <p:cNvSpPr txBox="true"/>
          <p:nvPr/>
        </p:nvSpPr>
        <p:spPr>
          <a:xfrm rot="0">
            <a:off x="9903357" y="2614295"/>
            <a:ext cx="7542632" cy="7296786"/>
          </a:xfrm>
          <a:prstGeom prst="rect">
            <a:avLst/>
          </a:prstGeom>
        </p:spPr>
        <p:txBody>
          <a:bodyPr anchor="t" rtlCol="false" tIns="0" lIns="0" bIns="0" rIns="0">
            <a:spAutoFit/>
          </a:bodyPr>
          <a:lstStyle/>
          <a:p>
            <a:pPr algn="l">
              <a:lnSpc>
                <a:spcPts val="3639"/>
              </a:lnSpc>
            </a:pPr>
            <a:r>
              <a:rPr lang="en-US" sz="2599" b="true">
                <a:solidFill>
                  <a:srgbClr val="343434"/>
                </a:solidFill>
                <a:latin typeface="DM Sans Bold"/>
                <a:ea typeface="DM Sans Bold"/>
                <a:cs typeface="DM Sans Bold"/>
                <a:sym typeface="DM Sans Bold"/>
              </a:rPr>
              <a:t>Um ponteiro pode ter o valor</a:t>
            </a:r>
          </a:p>
          <a:p>
            <a:pPr algn="l">
              <a:lnSpc>
                <a:spcPts val="3639"/>
              </a:lnSpc>
            </a:pPr>
            <a:r>
              <a:rPr lang="en-US" sz="2599" b="true">
                <a:solidFill>
                  <a:srgbClr val="343434"/>
                </a:solidFill>
                <a:latin typeface="DM Sans Bold"/>
                <a:ea typeface="DM Sans Bold"/>
                <a:cs typeface="DM Sans Bold"/>
                <a:sym typeface="DM Sans Bold"/>
              </a:rPr>
              <a:t>NULL</a:t>
            </a:r>
          </a:p>
          <a:p>
            <a:pPr algn="l">
              <a:lnSpc>
                <a:spcPts val="3639"/>
              </a:lnSpc>
            </a:pPr>
            <a:r>
              <a:rPr lang="en-US" sz="2599" b="true">
                <a:solidFill>
                  <a:srgbClr val="343434"/>
                </a:solidFill>
                <a:latin typeface="DM Sans Bold"/>
                <a:ea typeface="DM Sans Bold"/>
                <a:cs typeface="DM Sans Bold"/>
                <a:sym typeface="DM Sans Bold"/>
              </a:rPr>
              <a:t>que é um endereço inválido. A </a:t>
            </a:r>
            <a:r>
              <a:rPr lang="en-US" b="true" sz="2599" u="sng">
                <a:solidFill>
                  <a:srgbClr val="343434"/>
                </a:solidFill>
                <a:latin typeface="DM Sans Bold"/>
                <a:ea typeface="DM Sans Bold"/>
                <a:cs typeface="DM Sans Bold"/>
                <a:sym typeface="DM Sans Bold"/>
                <a:hlinkClick r:id="rId6" tooltip="https://www.ime.usp.br/~pf/algoritmos/apend/preprocessor.html#macro"/>
              </a:rPr>
              <a:t>macro</a:t>
            </a:r>
            <a:r>
              <a:rPr lang="en-US" sz="2599" b="true">
                <a:solidFill>
                  <a:srgbClr val="343434"/>
                </a:solidFill>
                <a:latin typeface="DM Sans Bold"/>
                <a:ea typeface="DM Sans Bold"/>
                <a:cs typeface="DM Sans Bold"/>
                <a:sym typeface="DM Sans Bold"/>
              </a:rPr>
              <a:t> NULL está definida na </a:t>
            </a:r>
            <a:r>
              <a:rPr lang="en-US" b="true" sz="2599" u="sng">
                <a:solidFill>
                  <a:srgbClr val="343434"/>
                </a:solidFill>
                <a:latin typeface="DM Sans Bold"/>
                <a:ea typeface="DM Sans Bold"/>
                <a:cs typeface="DM Sans Bold"/>
                <a:sym typeface="DM Sans Bold"/>
                <a:hlinkClick r:id="rId7" tooltip="https://www.ime.usp.br/~pf/algoritmos/apend/interfaces.html"/>
              </a:rPr>
              <a:t>interface</a:t>
            </a:r>
            <a:r>
              <a:rPr lang="en-US" b="true" sz="2599" u="sng">
                <a:solidFill>
                  <a:srgbClr val="343434"/>
                </a:solidFill>
                <a:latin typeface="DM Sans Bold"/>
                <a:ea typeface="DM Sans Bold"/>
                <a:cs typeface="DM Sans Bold"/>
                <a:sym typeface="DM Sans Bold"/>
                <a:hlinkClick r:id="rId8" tooltip="https://www.ime.usp.br/~pf/algoritmos/apend/stdlib.h.html"/>
              </a:rPr>
              <a:t>stdlib.h</a:t>
            </a:r>
            <a:r>
              <a:rPr lang="en-US" sz="2599" b="true">
                <a:solidFill>
                  <a:srgbClr val="343434"/>
                </a:solidFill>
                <a:latin typeface="DM Sans Bold"/>
                <a:ea typeface="DM Sans Bold"/>
                <a:cs typeface="DM Sans Bold"/>
                <a:sym typeface="DM Sans Bold"/>
              </a:rPr>
              <a:t> e seu valor é 0 (zero) na maioria dos computadores.</a:t>
            </a:r>
          </a:p>
          <a:p>
            <a:pPr algn="l">
              <a:lnSpc>
                <a:spcPts val="3639"/>
              </a:lnSpc>
            </a:pPr>
            <a:r>
              <a:rPr lang="en-US" sz="2599" b="true">
                <a:solidFill>
                  <a:srgbClr val="343434"/>
                </a:solidFill>
                <a:latin typeface="DM Sans Bold"/>
                <a:ea typeface="DM Sans Bold"/>
                <a:cs typeface="DM Sans Bold"/>
                <a:sym typeface="DM Sans Bold"/>
              </a:rPr>
              <a:t>Se um ponteiro p armazena o endereço de uma variável i, podemos dizer p aponta para i ou p é o endereço de i. (Em termos um pouco mais abstratos, diz-se que p é uma referência à variável i.) Se um ponteiro p tem valor diferente de NULL então</a:t>
            </a:r>
          </a:p>
          <a:p>
            <a:pPr algn="l">
              <a:lnSpc>
                <a:spcPts val="3639"/>
              </a:lnSpc>
            </a:pPr>
            <a:r>
              <a:rPr lang="en-US" sz="2599" b="true">
                <a:solidFill>
                  <a:srgbClr val="343434"/>
                </a:solidFill>
                <a:latin typeface="DM Sans Bold"/>
                <a:ea typeface="DM Sans Bold"/>
                <a:cs typeface="DM Sans Bold"/>
                <a:sym typeface="DM Sans Bold"/>
              </a:rPr>
              <a:t> de bytes de uma variável é dado pelo operador sizeof. A expressão sizeof (char), por exemplo, vale 1 em todos os computadores e a expressão sizeof (int) vale 4 em muitos computadores. </a:t>
            </a:r>
          </a:p>
        </p:txBody>
      </p:sp>
      <p:sp>
        <p:nvSpPr>
          <p:cNvPr name="TextBox 8" id="8"/>
          <p:cNvSpPr txBox="true"/>
          <p:nvPr/>
        </p:nvSpPr>
        <p:spPr>
          <a:xfrm rot="0">
            <a:off x="16756431" y="872807"/>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60</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7666319"/>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1962716"/>
            <a:ext cx="7006629" cy="8324284"/>
          </a:xfrm>
          <a:custGeom>
            <a:avLst/>
            <a:gdLst/>
            <a:ahLst/>
            <a:cxnLst/>
            <a:rect r="r" b="b" t="t" l="l"/>
            <a:pathLst>
              <a:path h="8324284" w="7006629">
                <a:moveTo>
                  <a:pt x="0" y="0"/>
                </a:moveTo>
                <a:lnTo>
                  <a:pt x="7006629" y="0"/>
                </a:lnTo>
                <a:lnTo>
                  <a:pt x="7006629" y="8324284"/>
                </a:lnTo>
                <a:lnTo>
                  <a:pt x="0" y="8324284"/>
                </a:lnTo>
                <a:lnTo>
                  <a:pt x="0" y="0"/>
                </a:lnTo>
                <a:close/>
              </a:path>
            </a:pathLst>
          </a:custGeom>
          <a:blipFill>
            <a:blip r:embed="rId4"/>
            <a:stretch>
              <a:fillRect l="-13658" t="-9306" r="-11706" b="-8758"/>
            </a:stretch>
          </a:blipFill>
        </p:spPr>
      </p:sp>
      <p:sp>
        <p:nvSpPr>
          <p:cNvPr name="Freeform 4" id="4"/>
          <p:cNvSpPr/>
          <p:nvPr/>
        </p:nvSpPr>
        <p:spPr>
          <a:xfrm flipH="false" flipV="false" rot="0">
            <a:off x="6826838" y="5657681"/>
            <a:ext cx="12154607" cy="4629319"/>
          </a:xfrm>
          <a:custGeom>
            <a:avLst/>
            <a:gdLst/>
            <a:ahLst/>
            <a:cxnLst/>
            <a:rect r="r" b="b" t="t" l="l"/>
            <a:pathLst>
              <a:path h="4629319" w="12154607">
                <a:moveTo>
                  <a:pt x="0" y="0"/>
                </a:moveTo>
                <a:lnTo>
                  <a:pt x="12154607" y="0"/>
                </a:lnTo>
                <a:lnTo>
                  <a:pt x="12154607" y="4629319"/>
                </a:lnTo>
                <a:lnTo>
                  <a:pt x="0" y="4629319"/>
                </a:lnTo>
                <a:lnTo>
                  <a:pt x="0" y="0"/>
                </a:lnTo>
                <a:close/>
              </a:path>
            </a:pathLst>
          </a:custGeom>
          <a:blipFill>
            <a:blip r:embed="rId5"/>
            <a:stretch>
              <a:fillRect l="-8939" t="-25089" r="-9247" b="-23470"/>
            </a:stretch>
          </a:blipFill>
        </p:spPr>
      </p:sp>
      <p:sp>
        <p:nvSpPr>
          <p:cNvPr name="TextBox 5" id="5"/>
          <p:cNvSpPr txBox="true"/>
          <p:nvPr/>
        </p:nvSpPr>
        <p:spPr>
          <a:xfrm rot="0">
            <a:off x="4613327" y="733425"/>
            <a:ext cx="7224630" cy="1229291"/>
          </a:xfrm>
          <a:prstGeom prst="rect">
            <a:avLst/>
          </a:prstGeom>
        </p:spPr>
        <p:txBody>
          <a:bodyPr anchor="t" rtlCol="false" tIns="0" lIns="0" bIns="0" rIns="0">
            <a:spAutoFit/>
          </a:bodyPr>
          <a:lstStyle/>
          <a:p>
            <a:pPr algn="l">
              <a:lnSpc>
                <a:spcPts val="8580"/>
              </a:lnSpc>
            </a:pPr>
            <a:r>
              <a:rPr lang="en-US" sz="6128" b="true">
                <a:solidFill>
                  <a:srgbClr val="343434"/>
                </a:solidFill>
                <a:latin typeface="Cooper Hewitt Bold"/>
                <a:ea typeface="Cooper Hewitt Bold"/>
                <a:cs typeface="Cooper Hewitt Bold"/>
                <a:sym typeface="Cooper Hewitt Bold"/>
              </a:rPr>
              <a:t>PONTEIROS</a:t>
            </a:r>
          </a:p>
        </p:txBody>
      </p:sp>
      <p:sp>
        <p:nvSpPr>
          <p:cNvPr name="TextBox 6" id="6"/>
          <p:cNvSpPr txBox="true"/>
          <p:nvPr/>
        </p:nvSpPr>
        <p:spPr>
          <a:xfrm rot="0">
            <a:off x="16253563" y="8991600"/>
            <a:ext cx="1005737" cy="266700"/>
          </a:xfrm>
          <a:prstGeom prst="rect">
            <a:avLst/>
          </a:prstGeom>
        </p:spPr>
        <p:txBody>
          <a:bodyPr anchor="t" rtlCol="false" tIns="0" lIns="0" bIns="0" rIns="0">
            <a:spAutoFit/>
          </a:bodyPr>
          <a:lstStyle/>
          <a:p>
            <a:pPr algn="r">
              <a:lnSpc>
                <a:spcPts val="2100"/>
              </a:lnSpc>
            </a:pPr>
            <a:r>
              <a:rPr lang="en-US" sz="1500" b="true">
                <a:solidFill>
                  <a:srgbClr val="343434"/>
                </a:solidFill>
                <a:latin typeface="DM Sans Bold"/>
                <a:ea typeface="DM Sans Bold"/>
                <a:cs typeface="DM Sans Bold"/>
                <a:sym typeface="DM Sans Bold"/>
              </a:rPr>
              <a:t>Page 37</a:t>
            </a:r>
          </a:p>
        </p:txBody>
      </p:sp>
      <p:sp>
        <p:nvSpPr>
          <p:cNvPr name="TextBox 7" id="7"/>
          <p:cNvSpPr txBox="true"/>
          <p:nvPr/>
        </p:nvSpPr>
        <p:spPr>
          <a:xfrm rot="0">
            <a:off x="8346157" y="733425"/>
            <a:ext cx="5328515" cy="1229291"/>
          </a:xfrm>
          <a:prstGeom prst="rect">
            <a:avLst/>
          </a:prstGeom>
        </p:spPr>
        <p:txBody>
          <a:bodyPr anchor="t" rtlCol="false" tIns="0" lIns="0" bIns="0" rIns="0">
            <a:spAutoFit/>
          </a:bodyPr>
          <a:lstStyle/>
          <a:p>
            <a:pPr algn="r">
              <a:lnSpc>
                <a:spcPts val="8580"/>
              </a:lnSpc>
            </a:pPr>
            <a:r>
              <a:rPr lang="en-US" sz="6128">
                <a:solidFill>
                  <a:srgbClr val="343434"/>
                </a:solidFill>
                <a:latin typeface="Cooper Hewitt"/>
                <a:ea typeface="Cooper Hewitt"/>
                <a:cs typeface="Cooper Hewitt"/>
                <a:sym typeface="Cooper Hewitt"/>
              </a:rPr>
              <a:t>E ENDEREÇOS</a:t>
            </a:r>
          </a:p>
        </p:txBody>
      </p:sp>
      <p:sp>
        <p:nvSpPr>
          <p:cNvPr name="TextBox 8" id="8"/>
          <p:cNvSpPr txBox="true"/>
          <p:nvPr/>
        </p:nvSpPr>
        <p:spPr>
          <a:xfrm rot="0">
            <a:off x="7596136" y="4497240"/>
            <a:ext cx="8910985" cy="895986"/>
          </a:xfrm>
          <a:prstGeom prst="rect">
            <a:avLst/>
          </a:prstGeom>
        </p:spPr>
        <p:txBody>
          <a:bodyPr anchor="t" rtlCol="false" tIns="0" lIns="0" bIns="0" rIns="0">
            <a:spAutoFit/>
          </a:bodyPr>
          <a:lstStyle/>
          <a:p>
            <a:pPr algn="ctr">
              <a:lnSpc>
                <a:spcPts val="3639"/>
              </a:lnSpc>
              <a:spcBef>
                <a:spcPct val="0"/>
              </a:spcBef>
            </a:pPr>
            <a:r>
              <a:rPr lang="en-US" b="true" sz="2599">
                <a:solidFill>
                  <a:srgbClr val="343434"/>
                </a:solidFill>
                <a:latin typeface="DM Sans Bold"/>
                <a:ea typeface="DM Sans Bold"/>
                <a:cs typeface="DM Sans Bold"/>
                <a:sym typeface="DM Sans Bold"/>
              </a:rPr>
              <a:t>Suponha que a, b e c são variáveis inteiras e veja um jeito bobo de fazer c = a+b:</a:t>
            </a:r>
          </a:p>
        </p:txBody>
      </p:sp>
      <p:sp>
        <p:nvSpPr>
          <p:cNvPr name="TextBox 9" id="9"/>
          <p:cNvSpPr txBox="true"/>
          <p:nvPr/>
        </p:nvSpPr>
        <p:spPr>
          <a:xfrm rot="0">
            <a:off x="16756431" y="872807"/>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61</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261450" y="-5993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32565" y="7025321"/>
            <a:ext cx="1977633" cy="1465921"/>
          </a:xfrm>
          <a:custGeom>
            <a:avLst/>
            <a:gdLst/>
            <a:ahLst/>
            <a:cxnLst/>
            <a:rect r="r" b="b" t="t" l="l"/>
            <a:pathLst>
              <a:path h="1465921" w="1977633">
                <a:moveTo>
                  <a:pt x="0" y="0"/>
                </a:moveTo>
                <a:lnTo>
                  <a:pt x="1977633" y="0"/>
                </a:lnTo>
                <a:lnTo>
                  <a:pt x="1977633" y="1465920"/>
                </a:lnTo>
                <a:lnTo>
                  <a:pt x="0" y="14659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561096" y="826494"/>
            <a:ext cx="8698204" cy="8887054"/>
          </a:xfrm>
          <a:custGeom>
            <a:avLst/>
            <a:gdLst/>
            <a:ahLst/>
            <a:cxnLst/>
            <a:rect r="r" b="b" t="t" l="l"/>
            <a:pathLst>
              <a:path h="8887054" w="8698204">
                <a:moveTo>
                  <a:pt x="0" y="0"/>
                </a:moveTo>
                <a:lnTo>
                  <a:pt x="8698204" y="0"/>
                </a:lnTo>
                <a:lnTo>
                  <a:pt x="8698204" y="8887054"/>
                </a:lnTo>
                <a:lnTo>
                  <a:pt x="0" y="88870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704850"/>
            <a:ext cx="8085149" cy="1369116"/>
          </a:xfrm>
          <a:prstGeom prst="rect">
            <a:avLst/>
          </a:prstGeom>
        </p:spPr>
        <p:txBody>
          <a:bodyPr anchor="t" rtlCol="false" tIns="0" lIns="0" bIns="0" rIns="0">
            <a:spAutoFit/>
          </a:bodyPr>
          <a:lstStyle/>
          <a:p>
            <a:pPr algn="l">
              <a:lnSpc>
                <a:spcPts val="9602"/>
              </a:lnSpc>
            </a:pPr>
            <a:r>
              <a:rPr lang="en-US" sz="6858" b="true">
                <a:solidFill>
                  <a:srgbClr val="343434"/>
                </a:solidFill>
                <a:latin typeface="Cooper Hewitt Bold"/>
                <a:ea typeface="Cooper Hewitt Bold"/>
                <a:cs typeface="Cooper Hewitt Bold"/>
                <a:sym typeface="Cooper Hewitt Bold"/>
              </a:rPr>
              <a:t>DECODIFICAÇÃO </a:t>
            </a:r>
          </a:p>
        </p:txBody>
      </p:sp>
      <p:sp>
        <p:nvSpPr>
          <p:cNvPr name="TextBox 6" id="6"/>
          <p:cNvSpPr txBox="true"/>
          <p:nvPr/>
        </p:nvSpPr>
        <p:spPr>
          <a:xfrm rot="0">
            <a:off x="1028700" y="3552124"/>
            <a:ext cx="6543798" cy="2082165"/>
          </a:xfrm>
          <a:prstGeom prst="rect">
            <a:avLst/>
          </a:prstGeom>
        </p:spPr>
        <p:txBody>
          <a:bodyPr anchor="t" rtlCol="false" tIns="0" lIns="0" bIns="0" rIns="0">
            <a:spAutoFit/>
          </a:bodyPr>
          <a:lstStyle/>
          <a:p>
            <a:pPr algn="just">
              <a:lnSpc>
                <a:spcPts val="3359"/>
              </a:lnSpc>
            </a:pPr>
            <a:r>
              <a:rPr lang="en-US" sz="2399" b="true">
                <a:solidFill>
                  <a:srgbClr val="343434"/>
                </a:solidFill>
                <a:latin typeface="DM Sans Bold"/>
                <a:ea typeface="DM Sans Bold"/>
                <a:cs typeface="DM Sans Bold"/>
                <a:sym typeface="DM Sans Bold"/>
              </a:rPr>
              <a:t>Agora que já entendemos o que é um datasheet, na questão de sensores e outros periféricos, é necessário entender o seu funcionamento corretamente para poder decodificá-lo da melhor maneira.</a:t>
            </a:r>
          </a:p>
        </p:txBody>
      </p:sp>
      <p:sp>
        <p:nvSpPr>
          <p:cNvPr name="TextBox 7" id="7"/>
          <p:cNvSpPr txBox="true"/>
          <p:nvPr/>
        </p:nvSpPr>
        <p:spPr>
          <a:xfrm rot="0">
            <a:off x="1058851" y="1722044"/>
            <a:ext cx="8085149" cy="1369154"/>
          </a:xfrm>
          <a:prstGeom prst="rect">
            <a:avLst/>
          </a:prstGeom>
        </p:spPr>
        <p:txBody>
          <a:bodyPr anchor="t" rtlCol="false" tIns="0" lIns="0" bIns="0" rIns="0">
            <a:spAutoFit/>
          </a:bodyPr>
          <a:lstStyle/>
          <a:p>
            <a:pPr algn="l">
              <a:lnSpc>
                <a:spcPts val="9602"/>
              </a:lnSpc>
            </a:pPr>
            <a:r>
              <a:rPr lang="en-US" sz="6858">
                <a:solidFill>
                  <a:srgbClr val="343434"/>
                </a:solidFill>
                <a:latin typeface="Cooper Hewitt"/>
                <a:ea typeface="Cooper Hewitt"/>
                <a:cs typeface="Cooper Hewitt"/>
                <a:sym typeface="Cooper Hewitt"/>
              </a:rPr>
              <a:t>PELO DATASHEET</a:t>
            </a:r>
          </a:p>
        </p:txBody>
      </p:sp>
      <p:sp>
        <p:nvSpPr>
          <p:cNvPr name="TextBox 8" id="8"/>
          <p:cNvSpPr txBox="true"/>
          <p:nvPr/>
        </p:nvSpPr>
        <p:spPr>
          <a:xfrm rot="0">
            <a:off x="1028700" y="6095215"/>
            <a:ext cx="6543798" cy="1243965"/>
          </a:xfrm>
          <a:prstGeom prst="rect">
            <a:avLst/>
          </a:prstGeom>
        </p:spPr>
        <p:txBody>
          <a:bodyPr anchor="t" rtlCol="false" tIns="0" lIns="0" bIns="0" rIns="0">
            <a:spAutoFit/>
          </a:bodyPr>
          <a:lstStyle/>
          <a:p>
            <a:pPr algn="just">
              <a:lnSpc>
                <a:spcPts val="3359"/>
              </a:lnSpc>
            </a:pPr>
            <a:r>
              <a:rPr lang="en-US" sz="2399" b="true">
                <a:solidFill>
                  <a:srgbClr val="343434"/>
                </a:solidFill>
                <a:latin typeface="DM Sans Bold"/>
                <a:ea typeface="DM Sans Bold"/>
                <a:cs typeface="DM Sans Bold"/>
                <a:sym typeface="DM Sans Bold"/>
              </a:rPr>
              <a:t>Para isso vamor ver quais as princiapis informações que devemos tirar ao se ler um datasheet de algum Periférico/Sensor</a:t>
            </a:r>
          </a:p>
        </p:txBody>
      </p:sp>
      <p:sp>
        <p:nvSpPr>
          <p:cNvPr name="TextBox 9" id="9"/>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62</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9819613" y="5716540"/>
            <a:ext cx="5847907" cy="4114800"/>
          </a:xfrm>
          <a:custGeom>
            <a:avLst/>
            <a:gdLst/>
            <a:ahLst/>
            <a:cxnLst/>
            <a:rect r="r" b="b" t="t" l="l"/>
            <a:pathLst>
              <a:path h="4114800" w="5847907">
                <a:moveTo>
                  <a:pt x="0" y="0"/>
                </a:moveTo>
                <a:lnTo>
                  <a:pt x="5847907" y="0"/>
                </a:lnTo>
                <a:lnTo>
                  <a:pt x="584790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043397" y="1028700"/>
            <a:ext cx="7500544" cy="4687840"/>
          </a:xfrm>
          <a:custGeom>
            <a:avLst/>
            <a:gdLst/>
            <a:ahLst/>
            <a:cxnLst/>
            <a:rect r="r" b="b" t="t" l="l"/>
            <a:pathLst>
              <a:path h="4687840" w="7500544">
                <a:moveTo>
                  <a:pt x="0" y="0"/>
                </a:moveTo>
                <a:lnTo>
                  <a:pt x="7500543" y="0"/>
                </a:lnTo>
                <a:lnTo>
                  <a:pt x="7500543" y="4687840"/>
                </a:lnTo>
                <a:lnTo>
                  <a:pt x="0" y="46878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733425"/>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DECODIFICAÇÃO </a:t>
            </a:r>
          </a:p>
        </p:txBody>
      </p:sp>
      <p:sp>
        <p:nvSpPr>
          <p:cNvPr name="TextBox 5" id="5"/>
          <p:cNvSpPr txBox="true"/>
          <p:nvPr/>
        </p:nvSpPr>
        <p:spPr>
          <a:xfrm rot="0">
            <a:off x="1028700" y="2868295"/>
            <a:ext cx="8423026" cy="7530465"/>
          </a:xfrm>
          <a:prstGeom prst="rect">
            <a:avLst/>
          </a:prstGeom>
        </p:spPr>
        <p:txBody>
          <a:bodyPr anchor="t" rtlCol="false" tIns="0" lIns="0" bIns="0" rIns="0">
            <a:spAutoFit/>
          </a:bodyPr>
          <a:lstStyle/>
          <a:p>
            <a:pPr algn="just">
              <a:lnSpc>
                <a:spcPts val="3359"/>
              </a:lnSpc>
            </a:pPr>
            <a:r>
              <a:rPr lang="en-US" sz="2399" b="true">
                <a:solidFill>
                  <a:srgbClr val="343434"/>
                </a:solidFill>
                <a:latin typeface="DM Sans Bold"/>
                <a:ea typeface="DM Sans Bold"/>
                <a:cs typeface="DM Sans Bold"/>
                <a:sym typeface="DM Sans Bold"/>
              </a:rPr>
              <a:t>O sensor ultrasônico </a:t>
            </a:r>
            <a:r>
              <a:rPr lang="en-US" b="true" sz="2399" u="sng">
                <a:solidFill>
                  <a:srgbClr val="343434"/>
                </a:solidFill>
                <a:latin typeface="DM Sans Bold"/>
                <a:ea typeface="DM Sans Bold"/>
                <a:cs typeface="DM Sans Bold"/>
                <a:sym typeface="DM Sans Bold"/>
                <a:hlinkClick r:id="rId6" tooltip="http://www.micropik.com/PDF/HCSR04.pdf"/>
              </a:rPr>
              <a:t>HC-SR04</a:t>
            </a:r>
            <a:r>
              <a:rPr lang="en-US" sz="2399" b="true">
                <a:solidFill>
                  <a:srgbClr val="343434"/>
                </a:solidFill>
                <a:latin typeface="DM Sans Bold"/>
                <a:ea typeface="DM Sans Bold"/>
                <a:cs typeface="DM Sans Bold"/>
                <a:sym typeface="DM Sans Bold"/>
              </a:rPr>
              <a:t> funciona como um detector de objetos e permite medir distancias mínimas de 2 centímetros podendo chegar a distancias máximas de até 4 metros com uma precisão de 3 milímetros. Estes sensores emitem um sinal ultrassônico (40 kHz) que ao atingir um objeto, retorna ao sensor. O sinal de retorno é captado, permitindo-se calcular a distância do objeto ao sensor, medindo o tempo de ida e volta do sinal emitido.</a:t>
            </a:r>
          </a:p>
          <a:p>
            <a:pPr algn="just">
              <a:lnSpc>
                <a:spcPts val="3359"/>
              </a:lnSpc>
            </a:pPr>
          </a:p>
          <a:p>
            <a:pPr algn="just">
              <a:lnSpc>
                <a:spcPts val="3359"/>
              </a:lnSpc>
            </a:pPr>
            <a:r>
              <a:rPr lang="en-US" sz="2399" b="true">
                <a:solidFill>
                  <a:srgbClr val="343434"/>
                </a:solidFill>
                <a:latin typeface="DM Sans Bold"/>
                <a:ea typeface="DM Sans Bold"/>
                <a:cs typeface="DM Sans Bold"/>
                <a:sym typeface="DM Sans Bold"/>
              </a:rPr>
              <a:t>Usando a seguinte fórmula, é possível calcular a distância, sendo que v (velocidade do som) é ~350m/s.</a:t>
            </a:r>
          </a:p>
          <a:p>
            <a:pPr algn="just">
              <a:lnSpc>
                <a:spcPts val="3359"/>
              </a:lnSpc>
            </a:pPr>
          </a:p>
          <a:p>
            <a:pPr algn="just">
              <a:lnSpc>
                <a:spcPts val="3359"/>
              </a:lnSpc>
            </a:pPr>
            <a:r>
              <a:rPr lang="en-US" sz="2399" b="true">
                <a:solidFill>
                  <a:srgbClr val="343434"/>
                </a:solidFill>
                <a:latin typeface="DM Sans Bold"/>
                <a:ea typeface="DM Sans Bold"/>
                <a:cs typeface="DM Sans Bold"/>
                <a:sym typeface="DM Sans Bold"/>
              </a:rPr>
              <a:t>d[m] = ( v[m/s] * t[s] ) / 2</a:t>
            </a:r>
          </a:p>
          <a:p>
            <a:pPr algn="just">
              <a:lnSpc>
                <a:spcPts val="3359"/>
              </a:lnSpc>
            </a:pPr>
          </a:p>
          <a:p>
            <a:pPr algn="just">
              <a:lnSpc>
                <a:spcPts val="3359"/>
              </a:lnSpc>
            </a:pPr>
            <a:r>
              <a:rPr lang="en-US" sz="2399" b="true">
                <a:solidFill>
                  <a:srgbClr val="343434"/>
                </a:solidFill>
                <a:latin typeface="DM Sans Bold"/>
                <a:ea typeface="DM Sans Bold"/>
                <a:cs typeface="DM Sans Bold"/>
                <a:sym typeface="DM Sans Bold"/>
              </a:rPr>
              <a:t>Para a contagem do tempo, foi utilizado o Timer1, configurado de modo que incremente a cada 1us.</a:t>
            </a:r>
          </a:p>
          <a:p>
            <a:pPr algn="just">
              <a:lnSpc>
                <a:spcPts val="3359"/>
              </a:lnSpc>
            </a:pPr>
          </a:p>
        </p:txBody>
      </p:sp>
      <p:sp>
        <p:nvSpPr>
          <p:cNvPr name="TextBox 6" id="6"/>
          <p:cNvSpPr txBox="true"/>
          <p:nvPr/>
        </p:nvSpPr>
        <p:spPr>
          <a:xfrm rot="0">
            <a:off x="1055075" y="1623235"/>
            <a:ext cx="7072639" cy="1209674"/>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HC-SR04</a:t>
            </a:r>
          </a:p>
        </p:txBody>
      </p:sp>
      <p:sp>
        <p:nvSpPr>
          <p:cNvPr name="TextBox 7" id="7"/>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63</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2473249" y="0"/>
            <a:ext cx="13341502" cy="10287000"/>
          </a:xfrm>
          <a:custGeom>
            <a:avLst/>
            <a:gdLst/>
            <a:ahLst/>
            <a:cxnLst/>
            <a:rect r="r" b="b" t="t" l="l"/>
            <a:pathLst>
              <a:path h="10287000" w="13341502">
                <a:moveTo>
                  <a:pt x="0" y="0"/>
                </a:moveTo>
                <a:lnTo>
                  <a:pt x="13341502" y="0"/>
                </a:lnTo>
                <a:lnTo>
                  <a:pt x="13341502"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64</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771650" y="0"/>
            <a:ext cx="14744700" cy="10287000"/>
          </a:xfrm>
          <a:custGeom>
            <a:avLst/>
            <a:gdLst/>
            <a:ahLst/>
            <a:cxnLst/>
            <a:rect r="r" b="b" t="t" l="l"/>
            <a:pathLst>
              <a:path h="10287000" w="14744700">
                <a:moveTo>
                  <a:pt x="0" y="0"/>
                </a:moveTo>
                <a:lnTo>
                  <a:pt x="14744700" y="0"/>
                </a:lnTo>
                <a:lnTo>
                  <a:pt x="147447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65</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0" y="1181100"/>
            <a:ext cx="18288000" cy="7924800"/>
          </a:xfrm>
          <a:custGeom>
            <a:avLst/>
            <a:gdLst/>
            <a:ahLst/>
            <a:cxnLst/>
            <a:rect r="r" b="b" t="t" l="l"/>
            <a:pathLst>
              <a:path h="7924800" w="18288000">
                <a:moveTo>
                  <a:pt x="0" y="0"/>
                </a:moveTo>
                <a:lnTo>
                  <a:pt x="18288000" y="0"/>
                </a:lnTo>
                <a:lnTo>
                  <a:pt x="18288000" y="7924800"/>
                </a:lnTo>
                <a:lnTo>
                  <a:pt x="0" y="7924800"/>
                </a:lnTo>
                <a:lnTo>
                  <a:pt x="0" y="0"/>
                </a:lnTo>
                <a:close/>
              </a:path>
            </a:pathLst>
          </a:custGeom>
          <a:blipFill>
            <a:blip r:embed="rId2"/>
            <a:stretch>
              <a:fillRect l="0" t="0" r="0" b="0"/>
            </a:stretch>
          </a:blipFill>
        </p:spPr>
      </p:sp>
      <p:sp>
        <p:nvSpPr>
          <p:cNvPr name="TextBox 3" id="3"/>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66</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3542157" y="0"/>
            <a:ext cx="11203686" cy="10287000"/>
          </a:xfrm>
          <a:custGeom>
            <a:avLst/>
            <a:gdLst/>
            <a:ahLst/>
            <a:cxnLst/>
            <a:rect r="r" b="b" t="t" l="l"/>
            <a:pathLst>
              <a:path h="10287000" w="11203686">
                <a:moveTo>
                  <a:pt x="0" y="0"/>
                </a:moveTo>
                <a:lnTo>
                  <a:pt x="11203686" y="0"/>
                </a:lnTo>
                <a:lnTo>
                  <a:pt x="11203686" y="10287000"/>
                </a:lnTo>
                <a:lnTo>
                  <a:pt x="0" y="10287000"/>
                </a:lnTo>
                <a:lnTo>
                  <a:pt x="0" y="0"/>
                </a:lnTo>
                <a:close/>
              </a:path>
            </a:pathLst>
          </a:custGeom>
          <a:blipFill>
            <a:blip r:embed="rId2"/>
            <a:stretch>
              <a:fillRect l="-9259" t="-6472" r="-9259" b="-6472"/>
            </a:stretch>
          </a:blipFill>
        </p:spPr>
      </p:sp>
      <p:sp>
        <p:nvSpPr>
          <p:cNvPr name="TextBox 3" id="3"/>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67</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0675678" y="1601740"/>
            <a:ext cx="3852949" cy="4114800"/>
          </a:xfrm>
          <a:custGeom>
            <a:avLst/>
            <a:gdLst/>
            <a:ahLst/>
            <a:cxnLst/>
            <a:rect r="r" b="b" t="t" l="l"/>
            <a:pathLst>
              <a:path h="4114800" w="3852949">
                <a:moveTo>
                  <a:pt x="0" y="0"/>
                </a:moveTo>
                <a:lnTo>
                  <a:pt x="3852950" y="0"/>
                </a:lnTo>
                <a:lnTo>
                  <a:pt x="385295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868311" y="2522594"/>
            <a:ext cx="2770504" cy="4114800"/>
          </a:xfrm>
          <a:custGeom>
            <a:avLst/>
            <a:gdLst/>
            <a:ahLst/>
            <a:cxnLst/>
            <a:rect r="r" b="b" t="t" l="l"/>
            <a:pathLst>
              <a:path h="4114800" w="2770504">
                <a:moveTo>
                  <a:pt x="0" y="0"/>
                </a:moveTo>
                <a:lnTo>
                  <a:pt x="2770504" y="0"/>
                </a:lnTo>
                <a:lnTo>
                  <a:pt x="2770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819613" y="5716540"/>
            <a:ext cx="5847907" cy="4114800"/>
          </a:xfrm>
          <a:custGeom>
            <a:avLst/>
            <a:gdLst/>
            <a:ahLst/>
            <a:cxnLst/>
            <a:rect r="r" b="b" t="t" l="l"/>
            <a:pathLst>
              <a:path h="4114800" w="5847907">
                <a:moveTo>
                  <a:pt x="0" y="0"/>
                </a:moveTo>
                <a:lnTo>
                  <a:pt x="5847907" y="0"/>
                </a:lnTo>
                <a:lnTo>
                  <a:pt x="584790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423143"/>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DECODIFICAÇÃO </a:t>
            </a:r>
          </a:p>
        </p:txBody>
      </p:sp>
      <p:sp>
        <p:nvSpPr>
          <p:cNvPr name="TextBox 6" id="6"/>
          <p:cNvSpPr txBox="true"/>
          <p:nvPr/>
        </p:nvSpPr>
        <p:spPr>
          <a:xfrm rot="0">
            <a:off x="1028700" y="2975245"/>
            <a:ext cx="8173988" cy="6382386"/>
          </a:xfrm>
          <a:prstGeom prst="rect">
            <a:avLst/>
          </a:prstGeom>
        </p:spPr>
        <p:txBody>
          <a:bodyPr anchor="t" rtlCol="false" tIns="0" lIns="0" bIns="0" rIns="0">
            <a:spAutoFit/>
          </a:bodyPr>
          <a:lstStyle/>
          <a:p>
            <a:pPr algn="l">
              <a:lnSpc>
                <a:spcPts val="3639"/>
              </a:lnSpc>
            </a:pPr>
            <a:r>
              <a:rPr lang="en-US" sz="2599" b="true">
                <a:solidFill>
                  <a:srgbClr val="343434"/>
                </a:solidFill>
                <a:latin typeface="DM Sans Bold"/>
                <a:ea typeface="DM Sans Bold"/>
                <a:cs typeface="DM Sans Bold"/>
                <a:sym typeface="DM Sans Bold"/>
              </a:rPr>
              <a:t>O sensor DHT11 vem com um invólucro de cor azul ou branco. Dentro deste invólucro, temos dois componentes importantes que nos ajudam a sentir a umidade relativa e a temperatura. O primeiro componente é um par de eletrodos; a resistência elétrica entre esses dois eletrodos é decidida por um substrato de retenção de umidade. Portanto, a resistência medida é inversamente proporcional à umidade relativa do ambiente. Maior a umidade relativa menor será o valor de resistência e vice-versa. Além disso, note que a umidade relativa é diferente da umidade real. A humidade relativa mede o teor de água no ar em relação à temperatura no ar.</a:t>
            </a:r>
          </a:p>
        </p:txBody>
      </p:sp>
      <p:sp>
        <p:nvSpPr>
          <p:cNvPr name="TextBox 7" id="7"/>
          <p:cNvSpPr txBox="true"/>
          <p:nvPr/>
        </p:nvSpPr>
        <p:spPr>
          <a:xfrm rot="0">
            <a:off x="1055075" y="1312953"/>
            <a:ext cx="7072639" cy="1209641"/>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DHT11</a:t>
            </a:r>
          </a:p>
        </p:txBody>
      </p:sp>
      <p:sp>
        <p:nvSpPr>
          <p:cNvPr name="TextBox 8" id="8"/>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68</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75510"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449380"/>
            <a:ext cx="7075719" cy="5808717"/>
          </a:xfrm>
          <a:custGeom>
            <a:avLst/>
            <a:gdLst/>
            <a:ahLst/>
            <a:cxnLst/>
            <a:rect r="r" b="b" t="t" l="l"/>
            <a:pathLst>
              <a:path h="5808717" w="7075719">
                <a:moveTo>
                  <a:pt x="0" y="0"/>
                </a:moveTo>
                <a:lnTo>
                  <a:pt x="7075719" y="0"/>
                </a:lnTo>
                <a:lnTo>
                  <a:pt x="7075719" y="5808717"/>
                </a:lnTo>
                <a:lnTo>
                  <a:pt x="0" y="5808717"/>
                </a:lnTo>
                <a:lnTo>
                  <a:pt x="0" y="0"/>
                </a:lnTo>
                <a:close/>
              </a:path>
            </a:pathLst>
          </a:custGeom>
          <a:blipFill>
            <a:blip r:embed="rId4"/>
            <a:stretch>
              <a:fillRect l="0" t="0" r="0" b="0"/>
            </a:stretch>
          </a:blipFill>
        </p:spPr>
      </p:sp>
      <p:sp>
        <p:nvSpPr>
          <p:cNvPr name="Freeform 4" id="4"/>
          <p:cNvSpPr/>
          <p:nvPr/>
        </p:nvSpPr>
        <p:spPr>
          <a:xfrm flipH="false" flipV="false" rot="0">
            <a:off x="10300898" y="2398737"/>
            <a:ext cx="7307189" cy="5489526"/>
          </a:xfrm>
          <a:custGeom>
            <a:avLst/>
            <a:gdLst/>
            <a:ahLst/>
            <a:cxnLst/>
            <a:rect r="r" b="b" t="t" l="l"/>
            <a:pathLst>
              <a:path h="5489526" w="7307189">
                <a:moveTo>
                  <a:pt x="0" y="0"/>
                </a:moveTo>
                <a:lnTo>
                  <a:pt x="7307189" y="0"/>
                </a:lnTo>
                <a:lnTo>
                  <a:pt x="7307189" y="5489526"/>
                </a:lnTo>
                <a:lnTo>
                  <a:pt x="0" y="5489526"/>
                </a:lnTo>
                <a:lnTo>
                  <a:pt x="0" y="0"/>
                </a:lnTo>
                <a:close/>
              </a:path>
            </a:pathLst>
          </a:custGeom>
          <a:blipFill>
            <a:blip r:embed="rId5"/>
            <a:stretch>
              <a:fillRect l="0" t="0" r="0" b="0"/>
            </a:stretch>
          </a:blipFill>
        </p:spPr>
      </p:sp>
      <p:sp>
        <p:nvSpPr>
          <p:cNvPr name="Freeform 5" id="5"/>
          <p:cNvSpPr/>
          <p:nvPr/>
        </p:nvSpPr>
        <p:spPr>
          <a:xfrm flipH="false" flipV="false" rot="8860176">
            <a:off x="3950230" y="2717843"/>
            <a:ext cx="2628852" cy="742651"/>
          </a:xfrm>
          <a:custGeom>
            <a:avLst/>
            <a:gdLst/>
            <a:ahLst/>
            <a:cxnLst/>
            <a:rect r="r" b="b" t="t" l="l"/>
            <a:pathLst>
              <a:path h="742651" w="2628852">
                <a:moveTo>
                  <a:pt x="0" y="0"/>
                </a:moveTo>
                <a:lnTo>
                  <a:pt x="2628852" y="0"/>
                </a:lnTo>
                <a:lnTo>
                  <a:pt x="2628852" y="742651"/>
                </a:lnTo>
                <a:lnTo>
                  <a:pt x="0" y="742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28700" y="733425"/>
            <a:ext cx="4235956"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ESTRUTURA</a:t>
            </a:r>
          </a:p>
        </p:txBody>
      </p:sp>
      <p:sp>
        <p:nvSpPr>
          <p:cNvPr name="TextBox 7" id="7"/>
          <p:cNvSpPr txBox="true"/>
          <p:nvPr/>
        </p:nvSpPr>
        <p:spPr>
          <a:xfrm rot="0">
            <a:off x="16756431" y="8763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06</a:t>
            </a:r>
          </a:p>
        </p:txBody>
      </p:sp>
      <p:sp>
        <p:nvSpPr>
          <p:cNvPr name="TextBox 8" id="8"/>
          <p:cNvSpPr txBox="true"/>
          <p:nvPr/>
        </p:nvSpPr>
        <p:spPr>
          <a:xfrm rot="0">
            <a:off x="10300898" y="8424188"/>
            <a:ext cx="7679240" cy="1243767"/>
          </a:xfrm>
          <a:prstGeom prst="rect">
            <a:avLst/>
          </a:prstGeom>
        </p:spPr>
        <p:txBody>
          <a:bodyPr anchor="t" rtlCol="false" tIns="0" lIns="0" bIns="0" rIns="0">
            <a:spAutoFit/>
          </a:bodyPr>
          <a:lstStyle/>
          <a:p>
            <a:pPr algn="l">
              <a:lnSpc>
                <a:spcPts val="3359"/>
              </a:lnSpc>
            </a:pPr>
            <a:r>
              <a:rPr lang="en-US" sz="2400" b="true">
                <a:solidFill>
                  <a:srgbClr val="343434"/>
                </a:solidFill>
                <a:latin typeface="DM Sans Bold"/>
                <a:ea typeface="DM Sans Bold"/>
                <a:cs typeface="DM Sans Bold"/>
                <a:sym typeface="DM Sans Bold"/>
              </a:rPr>
              <a:t>A linguagem C é estruturada, sua principal característica é asequência de execução do programa</a:t>
            </a:r>
          </a:p>
        </p:txBody>
      </p:sp>
      <p:sp>
        <p:nvSpPr>
          <p:cNvPr name="TextBox 9" id="9"/>
          <p:cNvSpPr txBox="true"/>
          <p:nvPr/>
        </p:nvSpPr>
        <p:spPr>
          <a:xfrm rot="0">
            <a:off x="11226915" y="7985967"/>
            <a:ext cx="5455156" cy="438653"/>
          </a:xfrm>
          <a:prstGeom prst="rect">
            <a:avLst/>
          </a:prstGeom>
        </p:spPr>
        <p:txBody>
          <a:bodyPr anchor="t" rtlCol="false" tIns="0" lIns="0" bIns="0" rIns="0">
            <a:spAutoFit/>
          </a:bodyPr>
          <a:lstStyle/>
          <a:p>
            <a:pPr algn="ctr">
              <a:lnSpc>
                <a:spcPts val="3639"/>
              </a:lnSpc>
            </a:pPr>
            <a:r>
              <a:rPr lang="en-US" b="true" sz="2599">
                <a:solidFill>
                  <a:srgbClr val="343434"/>
                </a:solidFill>
                <a:latin typeface="DM Sans Bold"/>
                <a:ea typeface="DM Sans Bold"/>
                <a:cs typeface="DM Sans Bold"/>
                <a:sym typeface="DM Sans Bold"/>
              </a:rPr>
              <a:t>LINGUAGEM ESTRUTURADA</a:t>
            </a:r>
          </a:p>
        </p:txBody>
      </p:sp>
      <p:sp>
        <p:nvSpPr>
          <p:cNvPr name="TextBox 10" id="10"/>
          <p:cNvSpPr txBox="true"/>
          <p:nvPr/>
        </p:nvSpPr>
        <p:spPr>
          <a:xfrm rot="0">
            <a:off x="6573968" y="2363523"/>
            <a:ext cx="1210303" cy="699742"/>
          </a:xfrm>
          <a:prstGeom prst="rect">
            <a:avLst/>
          </a:prstGeom>
        </p:spPr>
        <p:txBody>
          <a:bodyPr anchor="t" rtlCol="false" tIns="0" lIns="0" bIns="0" rIns="0">
            <a:spAutoFit/>
          </a:bodyPr>
          <a:lstStyle/>
          <a:p>
            <a:pPr algn="ctr">
              <a:lnSpc>
                <a:spcPts val="4869"/>
              </a:lnSpc>
              <a:spcBef>
                <a:spcPct val="0"/>
              </a:spcBef>
            </a:pPr>
            <a:r>
              <a:rPr lang="en-US" b="true" sz="3774" i="true" spc="-207">
                <a:solidFill>
                  <a:srgbClr val="000000"/>
                </a:solidFill>
                <a:latin typeface="Cooper Hewitt Bold Italics"/>
                <a:ea typeface="Cooper Hewitt Bold Italics"/>
                <a:cs typeface="Cooper Hewitt Bold Italics"/>
                <a:sym typeface="Cooper Hewitt Bold Italics"/>
              </a:rPr>
              <a:t>INICIO</a:t>
            </a:r>
          </a:p>
        </p:txBody>
      </p:sp>
      <p:sp>
        <p:nvSpPr>
          <p:cNvPr name="Freeform 11" id="11"/>
          <p:cNvSpPr/>
          <p:nvPr/>
        </p:nvSpPr>
        <p:spPr>
          <a:xfrm flipH="false" flipV="false" rot="2235185">
            <a:off x="3103272" y="7681441"/>
            <a:ext cx="2628852" cy="742651"/>
          </a:xfrm>
          <a:custGeom>
            <a:avLst/>
            <a:gdLst/>
            <a:ahLst/>
            <a:cxnLst/>
            <a:rect r="r" b="b" t="t" l="l"/>
            <a:pathLst>
              <a:path h="742651" w="2628852">
                <a:moveTo>
                  <a:pt x="0" y="0"/>
                </a:moveTo>
                <a:lnTo>
                  <a:pt x="2628851" y="0"/>
                </a:lnTo>
                <a:lnTo>
                  <a:pt x="2628851" y="742650"/>
                </a:lnTo>
                <a:lnTo>
                  <a:pt x="0" y="742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5558456" y="8184628"/>
            <a:ext cx="888163" cy="845072"/>
          </a:xfrm>
          <a:prstGeom prst="rect">
            <a:avLst/>
          </a:prstGeom>
        </p:spPr>
        <p:txBody>
          <a:bodyPr anchor="t" rtlCol="false" tIns="0" lIns="0" bIns="0" rIns="0">
            <a:spAutoFit/>
          </a:bodyPr>
          <a:lstStyle/>
          <a:p>
            <a:pPr algn="ctr">
              <a:lnSpc>
                <a:spcPts val="5872"/>
              </a:lnSpc>
              <a:spcBef>
                <a:spcPct val="0"/>
              </a:spcBef>
            </a:pPr>
            <a:r>
              <a:rPr lang="en-US" b="true" sz="4552" i="true" spc="-250">
                <a:solidFill>
                  <a:srgbClr val="000000"/>
                </a:solidFill>
                <a:latin typeface="Cooper Hewitt Bold Italics"/>
                <a:ea typeface="Cooper Hewitt Bold Italics"/>
                <a:cs typeface="Cooper Hewitt Bold Italics"/>
                <a:sym typeface="Cooper Hewitt Bold Italics"/>
              </a:rPr>
              <a:t>FIM</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2691705" y="2389866"/>
            <a:ext cx="12904590" cy="7897134"/>
          </a:xfrm>
          <a:custGeom>
            <a:avLst/>
            <a:gdLst/>
            <a:ahLst/>
            <a:cxnLst/>
            <a:rect r="r" b="b" t="t" l="l"/>
            <a:pathLst>
              <a:path h="7897134" w="12904590">
                <a:moveTo>
                  <a:pt x="0" y="0"/>
                </a:moveTo>
                <a:lnTo>
                  <a:pt x="12904590" y="0"/>
                </a:lnTo>
                <a:lnTo>
                  <a:pt x="12904590" y="7897134"/>
                </a:lnTo>
                <a:lnTo>
                  <a:pt x="0" y="7897134"/>
                </a:lnTo>
                <a:lnTo>
                  <a:pt x="0" y="0"/>
                </a:lnTo>
                <a:close/>
              </a:path>
            </a:pathLst>
          </a:custGeom>
          <a:blipFill>
            <a:blip r:embed="rId2"/>
            <a:stretch>
              <a:fillRect l="0" t="0" r="0" b="0"/>
            </a:stretch>
          </a:blipFill>
        </p:spPr>
      </p:sp>
      <p:sp>
        <p:nvSpPr>
          <p:cNvPr name="TextBox 3" id="3"/>
          <p:cNvSpPr txBox="true"/>
          <p:nvPr/>
        </p:nvSpPr>
        <p:spPr>
          <a:xfrm rot="0">
            <a:off x="1028700" y="423143"/>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DECODIFICAÇÃO </a:t>
            </a:r>
          </a:p>
        </p:txBody>
      </p:sp>
      <p:sp>
        <p:nvSpPr>
          <p:cNvPr name="TextBox 4" id="4"/>
          <p:cNvSpPr txBox="true"/>
          <p:nvPr/>
        </p:nvSpPr>
        <p:spPr>
          <a:xfrm rot="0">
            <a:off x="1055075" y="1312953"/>
            <a:ext cx="7072639" cy="1209641"/>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DHT11</a:t>
            </a:r>
          </a:p>
        </p:txBody>
      </p:sp>
      <p:sp>
        <p:nvSpPr>
          <p:cNvPr name="TextBox 5" id="5"/>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69</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3073475" y="2352013"/>
            <a:ext cx="12775550" cy="7934987"/>
          </a:xfrm>
          <a:custGeom>
            <a:avLst/>
            <a:gdLst/>
            <a:ahLst/>
            <a:cxnLst/>
            <a:rect r="r" b="b" t="t" l="l"/>
            <a:pathLst>
              <a:path h="7934987" w="12775550">
                <a:moveTo>
                  <a:pt x="0" y="0"/>
                </a:moveTo>
                <a:lnTo>
                  <a:pt x="12775550" y="0"/>
                </a:lnTo>
                <a:lnTo>
                  <a:pt x="12775550" y="7934987"/>
                </a:lnTo>
                <a:lnTo>
                  <a:pt x="0" y="7934987"/>
                </a:lnTo>
                <a:lnTo>
                  <a:pt x="0" y="0"/>
                </a:lnTo>
                <a:close/>
              </a:path>
            </a:pathLst>
          </a:custGeom>
          <a:blipFill>
            <a:blip r:embed="rId2"/>
            <a:stretch>
              <a:fillRect l="0" t="0" r="0" b="0"/>
            </a:stretch>
          </a:blipFill>
        </p:spPr>
      </p:sp>
      <p:sp>
        <p:nvSpPr>
          <p:cNvPr name="TextBox 3" id="3"/>
          <p:cNvSpPr txBox="true"/>
          <p:nvPr/>
        </p:nvSpPr>
        <p:spPr>
          <a:xfrm rot="0">
            <a:off x="1028700" y="423143"/>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DECODIFICAÇÃO </a:t>
            </a:r>
          </a:p>
        </p:txBody>
      </p:sp>
      <p:sp>
        <p:nvSpPr>
          <p:cNvPr name="TextBox 4" id="4"/>
          <p:cNvSpPr txBox="true"/>
          <p:nvPr/>
        </p:nvSpPr>
        <p:spPr>
          <a:xfrm rot="0">
            <a:off x="1055075" y="1312953"/>
            <a:ext cx="7072639" cy="1209641"/>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DHT11</a:t>
            </a:r>
          </a:p>
        </p:txBody>
      </p:sp>
      <p:sp>
        <p:nvSpPr>
          <p:cNvPr name="TextBox 5" id="5"/>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70</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0" y="2262102"/>
            <a:ext cx="18341477" cy="6138281"/>
          </a:xfrm>
          <a:custGeom>
            <a:avLst/>
            <a:gdLst/>
            <a:ahLst/>
            <a:cxnLst/>
            <a:rect r="r" b="b" t="t" l="l"/>
            <a:pathLst>
              <a:path h="6138281" w="18341477">
                <a:moveTo>
                  <a:pt x="0" y="0"/>
                </a:moveTo>
                <a:lnTo>
                  <a:pt x="18341477" y="0"/>
                </a:lnTo>
                <a:lnTo>
                  <a:pt x="18341477" y="6138281"/>
                </a:lnTo>
                <a:lnTo>
                  <a:pt x="0" y="6138281"/>
                </a:lnTo>
                <a:lnTo>
                  <a:pt x="0" y="0"/>
                </a:lnTo>
                <a:close/>
              </a:path>
            </a:pathLst>
          </a:custGeom>
          <a:blipFill>
            <a:blip r:embed="rId2"/>
            <a:stretch>
              <a:fillRect l="0" t="0" r="0" b="0"/>
            </a:stretch>
          </a:blipFill>
        </p:spPr>
      </p:sp>
      <p:sp>
        <p:nvSpPr>
          <p:cNvPr name="TextBox 3" id="3"/>
          <p:cNvSpPr txBox="true"/>
          <p:nvPr/>
        </p:nvSpPr>
        <p:spPr>
          <a:xfrm rot="0">
            <a:off x="1028700" y="423143"/>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DECODIFICAÇÃO </a:t>
            </a:r>
          </a:p>
        </p:txBody>
      </p:sp>
      <p:sp>
        <p:nvSpPr>
          <p:cNvPr name="TextBox 4" id="4"/>
          <p:cNvSpPr txBox="true"/>
          <p:nvPr/>
        </p:nvSpPr>
        <p:spPr>
          <a:xfrm rot="0">
            <a:off x="1055075" y="1312953"/>
            <a:ext cx="7072639" cy="1209641"/>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DHT11</a:t>
            </a:r>
          </a:p>
        </p:txBody>
      </p:sp>
      <p:sp>
        <p:nvSpPr>
          <p:cNvPr name="TextBox 5" id="5"/>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71</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3802653" y="1632784"/>
            <a:ext cx="11781829" cy="8310735"/>
          </a:xfrm>
          <a:custGeom>
            <a:avLst/>
            <a:gdLst/>
            <a:ahLst/>
            <a:cxnLst/>
            <a:rect r="r" b="b" t="t" l="l"/>
            <a:pathLst>
              <a:path h="8310735" w="11781829">
                <a:moveTo>
                  <a:pt x="0" y="0"/>
                </a:moveTo>
                <a:lnTo>
                  <a:pt x="11781830" y="0"/>
                </a:lnTo>
                <a:lnTo>
                  <a:pt x="11781830" y="8310735"/>
                </a:lnTo>
                <a:lnTo>
                  <a:pt x="0" y="8310735"/>
                </a:lnTo>
                <a:lnTo>
                  <a:pt x="0" y="0"/>
                </a:lnTo>
                <a:close/>
              </a:path>
            </a:pathLst>
          </a:custGeom>
          <a:blipFill>
            <a:blip r:embed="rId2"/>
            <a:stretch>
              <a:fillRect l="-7693" t="-13717" r="-6661" b="-10301"/>
            </a:stretch>
          </a:blipFill>
        </p:spPr>
      </p:sp>
      <p:sp>
        <p:nvSpPr>
          <p:cNvPr name="TextBox 3" id="3"/>
          <p:cNvSpPr txBox="true"/>
          <p:nvPr/>
        </p:nvSpPr>
        <p:spPr>
          <a:xfrm rot="0">
            <a:off x="1028700" y="423143"/>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DECODIFICAÇÃO </a:t>
            </a:r>
          </a:p>
        </p:txBody>
      </p:sp>
      <p:sp>
        <p:nvSpPr>
          <p:cNvPr name="TextBox 4" id="4"/>
          <p:cNvSpPr txBox="true"/>
          <p:nvPr/>
        </p:nvSpPr>
        <p:spPr>
          <a:xfrm rot="0">
            <a:off x="1055075" y="1312953"/>
            <a:ext cx="7072639" cy="1209641"/>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DHT11</a:t>
            </a:r>
          </a:p>
        </p:txBody>
      </p:sp>
      <p:sp>
        <p:nvSpPr>
          <p:cNvPr name="TextBox 5" id="5"/>
          <p:cNvSpPr txBox="true"/>
          <p:nvPr/>
        </p:nvSpPr>
        <p:spPr>
          <a:xfrm rot="0">
            <a:off x="16756431" y="9105900"/>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72</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3651618" y="1632784"/>
            <a:ext cx="13607682" cy="8434966"/>
          </a:xfrm>
          <a:custGeom>
            <a:avLst/>
            <a:gdLst/>
            <a:ahLst/>
            <a:cxnLst/>
            <a:rect r="r" b="b" t="t" l="l"/>
            <a:pathLst>
              <a:path h="8434966" w="13607682">
                <a:moveTo>
                  <a:pt x="0" y="0"/>
                </a:moveTo>
                <a:lnTo>
                  <a:pt x="13607682" y="0"/>
                </a:lnTo>
                <a:lnTo>
                  <a:pt x="13607682" y="8434966"/>
                </a:lnTo>
                <a:lnTo>
                  <a:pt x="0" y="8434966"/>
                </a:lnTo>
                <a:lnTo>
                  <a:pt x="0" y="0"/>
                </a:lnTo>
                <a:close/>
              </a:path>
            </a:pathLst>
          </a:custGeom>
          <a:blipFill>
            <a:blip r:embed="rId2"/>
            <a:stretch>
              <a:fillRect l="-6910" t="-15685" r="-7446" b="-11149"/>
            </a:stretch>
          </a:blipFill>
        </p:spPr>
      </p:sp>
      <p:sp>
        <p:nvSpPr>
          <p:cNvPr name="TextBox 3" id="3"/>
          <p:cNvSpPr txBox="true"/>
          <p:nvPr/>
        </p:nvSpPr>
        <p:spPr>
          <a:xfrm rot="0">
            <a:off x="1028700" y="423143"/>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DECODIFICAÇÃO </a:t>
            </a:r>
          </a:p>
        </p:txBody>
      </p:sp>
      <p:sp>
        <p:nvSpPr>
          <p:cNvPr name="TextBox 4" id="4"/>
          <p:cNvSpPr txBox="true"/>
          <p:nvPr/>
        </p:nvSpPr>
        <p:spPr>
          <a:xfrm rot="0">
            <a:off x="1055075" y="1312953"/>
            <a:ext cx="7072639" cy="1209641"/>
          </a:xfrm>
          <a:prstGeom prst="rect">
            <a:avLst/>
          </a:prstGeom>
        </p:spPr>
        <p:txBody>
          <a:bodyPr anchor="t" rtlCol="false" tIns="0" lIns="0" bIns="0" rIns="0">
            <a:spAutoFit/>
          </a:bodyPr>
          <a:lstStyle/>
          <a:p>
            <a:pPr algn="l">
              <a:lnSpc>
                <a:spcPts val="8400"/>
              </a:lnSpc>
            </a:pPr>
            <a:r>
              <a:rPr lang="en-US" sz="6000">
                <a:solidFill>
                  <a:srgbClr val="343434"/>
                </a:solidFill>
                <a:latin typeface="Cooper Hewitt"/>
                <a:ea typeface="Cooper Hewitt"/>
                <a:cs typeface="Cooper Hewitt"/>
                <a:sym typeface="Cooper Hewitt"/>
              </a:rPr>
              <a:t>DHT11</a:t>
            </a:r>
          </a:p>
        </p:txBody>
      </p:sp>
      <p:sp>
        <p:nvSpPr>
          <p:cNvPr name="TextBox 5" id="5"/>
          <p:cNvSpPr txBox="true"/>
          <p:nvPr/>
        </p:nvSpPr>
        <p:spPr>
          <a:xfrm rot="0">
            <a:off x="16756431" y="872807"/>
            <a:ext cx="1005737" cy="273685"/>
          </a:xfrm>
          <a:prstGeom prst="rect">
            <a:avLst/>
          </a:prstGeom>
        </p:spPr>
        <p:txBody>
          <a:bodyPr anchor="t" rtlCol="false" tIns="0" lIns="0" bIns="0" rIns="0">
            <a:spAutoFit/>
          </a:bodyPr>
          <a:lstStyle/>
          <a:p>
            <a:pPr algn="r">
              <a:lnSpc>
                <a:spcPts val="2239"/>
              </a:lnSpc>
            </a:pPr>
            <a:r>
              <a:rPr lang="en-US" sz="1599" b="true">
                <a:solidFill>
                  <a:srgbClr val="343434"/>
                </a:solidFill>
                <a:latin typeface="DM Sans Bold"/>
                <a:ea typeface="DM Sans Bold"/>
                <a:cs typeface="DM Sans Bold"/>
                <a:sym typeface="DM Sans Bold"/>
              </a:rPr>
              <a:t>Page 73</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33983" y="3152569"/>
            <a:ext cx="16420035" cy="3874709"/>
          </a:xfrm>
          <a:prstGeom prst="rect">
            <a:avLst/>
          </a:prstGeom>
        </p:spPr>
        <p:txBody>
          <a:bodyPr anchor="t" rtlCol="false" tIns="0" lIns="0" bIns="0" rIns="0">
            <a:spAutoFit/>
          </a:bodyPr>
          <a:lstStyle/>
          <a:p>
            <a:pPr algn="ctr">
              <a:lnSpc>
                <a:spcPts val="27108"/>
              </a:lnSpc>
            </a:pPr>
            <a:r>
              <a:rPr lang="en-US" b="true" sz="19362">
                <a:solidFill>
                  <a:srgbClr val="343434"/>
                </a:solidFill>
                <a:latin typeface="Cooper Hewitt Bold"/>
                <a:ea typeface="Cooper Hewitt Bold"/>
                <a:cs typeface="Cooper Hewitt Bold"/>
                <a:sym typeface="Cooper Hewitt Bold"/>
              </a:rPr>
              <a:t>OBRIGADO</a:t>
            </a:r>
          </a:p>
        </p:txBody>
      </p:sp>
      <p:sp>
        <p:nvSpPr>
          <p:cNvPr name="Freeform 4" id="4"/>
          <p:cNvSpPr/>
          <p:nvPr/>
        </p:nvSpPr>
        <p:spPr>
          <a:xfrm flipH="false" flipV="false" rot="-1354446">
            <a:off x="15843106" y="2606653"/>
            <a:ext cx="1497033" cy="2339114"/>
          </a:xfrm>
          <a:custGeom>
            <a:avLst/>
            <a:gdLst/>
            <a:ahLst/>
            <a:cxnLst/>
            <a:rect r="r" b="b" t="t" l="l"/>
            <a:pathLst>
              <a:path h="2339114" w="1497033">
                <a:moveTo>
                  <a:pt x="0" y="0"/>
                </a:moveTo>
                <a:lnTo>
                  <a:pt x="1497033" y="0"/>
                </a:lnTo>
                <a:lnTo>
                  <a:pt x="1497033" y="2339115"/>
                </a:lnTo>
                <a:lnTo>
                  <a:pt x="0" y="23391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885027">
            <a:off x="5092713" y="2195823"/>
            <a:ext cx="2206219" cy="1740908"/>
          </a:xfrm>
          <a:custGeom>
            <a:avLst/>
            <a:gdLst/>
            <a:ahLst/>
            <a:cxnLst/>
            <a:rect r="r" b="b" t="t" l="l"/>
            <a:pathLst>
              <a:path h="1740908" w="2206219">
                <a:moveTo>
                  <a:pt x="0" y="0"/>
                </a:moveTo>
                <a:lnTo>
                  <a:pt x="2206220" y="0"/>
                </a:lnTo>
                <a:lnTo>
                  <a:pt x="2206220" y="1740908"/>
                </a:lnTo>
                <a:lnTo>
                  <a:pt x="0" y="17409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6" id="6"/>
          <p:cNvSpPr/>
          <p:nvPr/>
        </p:nvSpPr>
        <p:spPr>
          <a:xfrm flipH="false" flipV="false" rot="0">
            <a:off x="91839" y="8205407"/>
            <a:ext cx="4202073" cy="2521244"/>
          </a:xfrm>
          <a:custGeom>
            <a:avLst/>
            <a:gdLst/>
            <a:ahLst/>
            <a:cxnLst/>
            <a:rect r="r" b="b" t="t" l="l"/>
            <a:pathLst>
              <a:path h="2521244" w="4202073">
                <a:moveTo>
                  <a:pt x="0" y="0"/>
                </a:moveTo>
                <a:lnTo>
                  <a:pt x="4202074" y="0"/>
                </a:lnTo>
                <a:lnTo>
                  <a:pt x="4202074" y="2521245"/>
                </a:lnTo>
                <a:lnTo>
                  <a:pt x="0" y="25212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7" id="7"/>
          <p:cNvSpPr/>
          <p:nvPr/>
        </p:nvSpPr>
        <p:spPr>
          <a:xfrm flipH="false" flipV="false" rot="839221">
            <a:off x="9785300" y="7617346"/>
            <a:ext cx="1170380" cy="2030628"/>
          </a:xfrm>
          <a:custGeom>
            <a:avLst/>
            <a:gdLst/>
            <a:ahLst/>
            <a:cxnLst/>
            <a:rect r="r" b="b" t="t" l="l"/>
            <a:pathLst>
              <a:path h="2030628" w="1170380">
                <a:moveTo>
                  <a:pt x="0" y="0"/>
                </a:moveTo>
                <a:lnTo>
                  <a:pt x="1170381" y="0"/>
                </a:lnTo>
                <a:lnTo>
                  <a:pt x="1170381" y="2030628"/>
                </a:lnTo>
                <a:lnTo>
                  <a:pt x="0" y="203062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8" id="8"/>
          <p:cNvSpPr/>
          <p:nvPr/>
        </p:nvSpPr>
        <p:spPr>
          <a:xfrm flipH="false" flipV="false" rot="0">
            <a:off x="-458798" y="-149668"/>
            <a:ext cx="2974996" cy="2093315"/>
          </a:xfrm>
          <a:custGeom>
            <a:avLst/>
            <a:gdLst/>
            <a:ahLst/>
            <a:cxnLst/>
            <a:rect r="r" b="b" t="t" l="l"/>
            <a:pathLst>
              <a:path h="2093315" w="2974996">
                <a:moveTo>
                  <a:pt x="0" y="0"/>
                </a:moveTo>
                <a:lnTo>
                  <a:pt x="2974996" y="0"/>
                </a:lnTo>
                <a:lnTo>
                  <a:pt x="2974996" y="2093316"/>
                </a:lnTo>
                <a:lnTo>
                  <a:pt x="0" y="209331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340271" y="4995298"/>
            <a:ext cx="3600990" cy="3600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9449" y="0"/>
                  </a:moveTo>
                  <a:lnTo>
                    <a:pt x="763351" y="0"/>
                  </a:lnTo>
                  <a:cubicBezTo>
                    <a:pt x="790661" y="0"/>
                    <a:pt x="812800" y="22139"/>
                    <a:pt x="812800" y="49449"/>
                  </a:cubicBezTo>
                  <a:lnTo>
                    <a:pt x="812800" y="763351"/>
                  </a:lnTo>
                  <a:cubicBezTo>
                    <a:pt x="812800" y="790661"/>
                    <a:pt x="790661" y="812800"/>
                    <a:pt x="763351" y="812800"/>
                  </a:cubicBezTo>
                  <a:lnTo>
                    <a:pt x="49449" y="812800"/>
                  </a:lnTo>
                  <a:cubicBezTo>
                    <a:pt x="22139" y="812800"/>
                    <a:pt x="0" y="790661"/>
                    <a:pt x="0" y="763351"/>
                  </a:cubicBezTo>
                  <a:lnTo>
                    <a:pt x="0" y="49449"/>
                  </a:lnTo>
                  <a:cubicBezTo>
                    <a:pt x="0" y="22139"/>
                    <a:pt x="22139" y="0"/>
                    <a:pt x="49449" y="0"/>
                  </a:cubicBezTo>
                  <a:close/>
                </a:path>
              </a:pathLst>
            </a:custGeom>
            <a:blipFill>
              <a:blip r:embed="rId2"/>
              <a:stretch>
                <a:fillRect l="-17911" t="0" r="-17911" b="0"/>
              </a:stretch>
            </a:blipFill>
          </p:spPr>
        </p:sp>
      </p:grpSp>
      <p:grpSp>
        <p:nvGrpSpPr>
          <p:cNvPr name="Group 4" id="4"/>
          <p:cNvGrpSpPr/>
          <p:nvPr/>
        </p:nvGrpSpPr>
        <p:grpSpPr>
          <a:xfrm rot="0">
            <a:off x="4896175" y="4995298"/>
            <a:ext cx="3600990" cy="360099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9449" y="0"/>
                  </a:moveTo>
                  <a:lnTo>
                    <a:pt x="763351" y="0"/>
                  </a:lnTo>
                  <a:cubicBezTo>
                    <a:pt x="790661" y="0"/>
                    <a:pt x="812800" y="22139"/>
                    <a:pt x="812800" y="49449"/>
                  </a:cubicBezTo>
                  <a:lnTo>
                    <a:pt x="812800" y="763351"/>
                  </a:lnTo>
                  <a:cubicBezTo>
                    <a:pt x="812800" y="790661"/>
                    <a:pt x="790661" y="812800"/>
                    <a:pt x="763351" y="812800"/>
                  </a:cubicBezTo>
                  <a:lnTo>
                    <a:pt x="49449" y="812800"/>
                  </a:lnTo>
                  <a:cubicBezTo>
                    <a:pt x="22139" y="812800"/>
                    <a:pt x="0" y="790661"/>
                    <a:pt x="0" y="763351"/>
                  </a:cubicBezTo>
                  <a:lnTo>
                    <a:pt x="0" y="49449"/>
                  </a:lnTo>
                  <a:cubicBezTo>
                    <a:pt x="0" y="22139"/>
                    <a:pt x="22139" y="0"/>
                    <a:pt x="49449" y="0"/>
                  </a:cubicBezTo>
                  <a:close/>
                </a:path>
              </a:pathLst>
            </a:custGeom>
            <a:blipFill>
              <a:blip r:embed="rId3"/>
              <a:stretch>
                <a:fillRect l="-3773" t="0" r="-3773" b="0"/>
              </a:stretch>
            </a:blipFill>
          </p:spPr>
        </p:sp>
      </p:grpSp>
      <p:grpSp>
        <p:nvGrpSpPr>
          <p:cNvPr name="Group 6" id="6"/>
          <p:cNvGrpSpPr/>
          <p:nvPr/>
        </p:nvGrpSpPr>
        <p:grpSpPr>
          <a:xfrm rot="0">
            <a:off x="9144000" y="4995298"/>
            <a:ext cx="3600990" cy="36009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9449" y="0"/>
                  </a:moveTo>
                  <a:lnTo>
                    <a:pt x="763351" y="0"/>
                  </a:lnTo>
                  <a:cubicBezTo>
                    <a:pt x="790661" y="0"/>
                    <a:pt x="812800" y="22139"/>
                    <a:pt x="812800" y="49449"/>
                  </a:cubicBezTo>
                  <a:lnTo>
                    <a:pt x="812800" y="763351"/>
                  </a:lnTo>
                  <a:cubicBezTo>
                    <a:pt x="812800" y="790661"/>
                    <a:pt x="790661" y="812800"/>
                    <a:pt x="763351" y="812800"/>
                  </a:cubicBezTo>
                  <a:lnTo>
                    <a:pt x="49449" y="812800"/>
                  </a:lnTo>
                  <a:cubicBezTo>
                    <a:pt x="22139" y="812800"/>
                    <a:pt x="0" y="790661"/>
                    <a:pt x="0" y="763351"/>
                  </a:cubicBezTo>
                  <a:lnTo>
                    <a:pt x="0" y="49449"/>
                  </a:lnTo>
                  <a:cubicBezTo>
                    <a:pt x="0" y="22139"/>
                    <a:pt x="22139" y="0"/>
                    <a:pt x="49449" y="0"/>
                  </a:cubicBezTo>
                  <a:close/>
                </a:path>
              </a:pathLst>
            </a:custGeom>
            <a:blipFill>
              <a:blip r:embed="rId4"/>
              <a:stretch>
                <a:fillRect l="-16917" t="0" r="-16917" b="0"/>
              </a:stretch>
            </a:blipFill>
          </p:spPr>
        </p:sp>
      </p:grpSp>
      <p:grpSp>
        <p:nvGrpSpPr>
          <p:cNvPr name="Group 8" id="8"/>
          <p:cNvGrpSpPr/>
          <p:nvPr/>
        </p:nvGrpSpPr>
        <p:grpSpPr>
          <a:xfrm rot="0">
            <a:off x="13392690" y="4995298"/>
            <a:ext cx="3670129" cy="367012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8517" y="0"/>
                  </a:moveTo>
                  <a:lnTo>
                    <a:pt x="764283" y="0"/>
                  </a:lnTo>
                  <a:cubicBezTo>
                    <a:pt x="777150" y="0"/>
                    <a:pt x="789491" y="5112"/>
                    <a:pt x="798590" y="14210"/>
                  </a:cubicBezTo>
                  <a:cubicBezTo>
                    <a:pt x="807688" y="23309"/>
                    <a:pt x="812800" y="35650"/>
                    <a:pt x="812800" y="48517"/>
                  </a:cubicBezTo>
                  <a:lnTo>
                    <a:pt x="812800" y="764283"/>
                  </a:lnTo>
                  <a:cubicBezTo>
                    <a:pt x="812800" y="777150"/>
                    <a:pt x="807688" y="789491"/>
                    <a:pt x="798590" y="798590"/>
                  </a:cubicBezTo>
                  <a:cubicBezTo>
                    <a:pt x="789491" y="807688"/>
                    <a:pt x="777150" y="812800"/>
                    <a:pt x="764283" y="812800"/>
                  </a:cubicBezTo>
                  <a:lnTo>
                    <a:pt x="48517" y="812800"/>
                  </a:lnTo>
                  <a:cubicBezTo>
                    <a:pt x="35650" y="812800"/>
                    <a:pt x="23309" y="807688"/>
                    <a:pt x="14210" y="798590"/>
                  </a:cubicBezTo>
                  <a:cubicBezTo>
                    <a:pt x="5112" y="789491"/>
                    <a:pt x="0" y="777150"/>
                    <a:pt x="0" y="764283"/>
                  </a:cubicBezTo>
                  <a:lnTo>
                    <a:pt x="0" y="48517"/>
                  </a:lnTo>
                  <a:cubicBezTo>
                    <a:pt x="0" y="35650"/>
                    <a:pt x="5112" y="23309"/>
                    <a:pt x="14210" y="14210"/>
                  </a:cubicBezTo>
                  <a:cubicBezTo>
                    <a:pt x="23309" y="5112"/>
                    <a:pt x="35650" y="0"/>
                    <a:pt x="48517" y="0"/>
                  </a:cubicBezTo>
                  <a:close/>
                </a:path>
              </a:pathLst>
            </a:custGeom>
            <a:blipFill>
              <a:blip r:embed="rId5"/>
              <a:stretch>
                <a:fillRect l="-18060" t="0" r="-18060" b="0"/>
              </a:stretch>
            </a:blipFill>
          </p:spPr>
        </p:sp>
      </p:grpSp>
      <p:sp>
        <p:nvSpPr>
          <p:cNvPr name="Freeform 10" id="10"/>
          <p:cNvSpPr/>
          <p:nvPr/>
        </p:nvSpPr>
        <p:spPr>
          <a:xfrm flipH="false" flipV="false" rot="8805692">
            <a:off x="1510763" y="3521670"/>
            <a:ext cx="3678270" cy="1039111"/>
          </a:xfrm>
          <a:custGeom>
            <a:avLst/>
            <a:gdLst/>
            <a:ahLst/>
            <a:cxnLst/>
            <a:rect r="r" b="b" t="t" l="l"/>
            <a:pathLst>
              <a:path h="1039111" w="3678270">
                <a:moveTo>
                  <a:pt x="0" y="0"/>
                </a:moveTo>
                <a:lnTo>
                  <a:pt x="3678270" y="0"/>
                </a:lnTo>
                <a:lnTo>
                  <a:pt x="3678270" y="1039112"/>
                </a:lnTo>
                <a:lnTo>
                  <a:pt x="0" y="10391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6119729">
            <a:off x="4548510" y="3749849"/>
            <a:ext cx="2677770" cy="756470"/>
          </a:xfrm>
          <a:custGeom>
            <a:avLst/>
            <a:gdLst/>
            <a:ahLst/>
            <a:cxnLst/>
            <a:rect r="r" b="b" t="t" l="l"/>
            <a:pathLst>
              <a:path h="756470" w="2677770">
                <a:moveTo>
                  <a:pt x="0" y="0"/>
                </a:moveTo>
                <a:lnTo>
                  <a:pt x="2677770" y="0"/>
                </a:lnTo>
                <a:lnTo>
                  <a:pt x="2677770" y="756470"/>
                </a:lnTo>
                <a:lnTo>
                  <a:pt x="0" y="7564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true" flipV="false" rot="-8442308">
            <a:off x="7744244" y="3272739"/>
            <a:ext cx="3678270" cy="1039111"/>
          </a:xfrm>
          <a:custGeom>
            <a:avLst/>
            <a:gdLst/>
            <a:ahLst/>
            <a:cxnLst/>
            <a:rect r="r" b="b" t="t" l="l"/>
            <a:pathLst>
              <a:path h="1039111" w="3678270">
                <a:moveTo>
                  <a:pt x="3678270" y="0"/>
                </a:moveTo>
                <a:lnTo>
                  <a:pt x="0" y="0"/>
                </a:lnTo>
                <a:lnTo>
                  <a:pt x="0" y="1039112"/>
                </a:lnTo>
                <a:lnTo>
                  <a:pt x="3678270" y="1039112"/>
                </a:lnTo>
                <a:lnTo>
                  <a:pt x="367827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true" flipV="false" rot="-8748524">
            <a:off x="9752609" y="2811649"/>
            <a:ext cx="5675427" cy="1603308"/>
          </a:xfrm>
          <a:custGeom>
            <a:avLst/>
            <a:gdLst/>
            <a:ahLst/>
            <a:cxnLst/>
            <a:rect r="r" b="b" t="t" l="l"/>
            <a:pathLst>
              <a:path h="1603308" w="5675427">
                <a:moveTo>
                  <a:pt x="5675427" y="0"/>
                </a:moveTo>
                <a:lnTo>
                  <a:pt x="0" y="0"/>
                </a:lnTo>
                <a:lnTo>
                  <a:pt x="0" y="1603308"/>
                </a:lnTo>
                <a:lnTo>
                  <a:pt x="5675427" y="1603308"/>
                </a:lnTo>
                <a:lnTo>
                  <a:pt x="56754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6075736" y="4555620"/>
            <a:ext cx="671972" cy="712968"/>
          </a:xfrm>
          <a:custGeom>
            <a:avLst/>
            <a:gdLst/>
            <a:ahLst/>
            <a:cxnLst/>
            <a:rect r="r" b="b" t="t" l="l"/>
            <a:pathLst>
              <a:path h="712968" w="671972">
                <a:moveTo>
                  <a:pt x="0" y="0"/>
                </a:moveTo>
                <a:lnTo>
                  <a:pt x="671972" y="0"/>
                </a:lnTo>
                <a:lnTo>
                  <a:pt x="671972" y="712968"/>
                </a:lnTo>
                <a:lnTo>
                  <a:pt x="0" y="7129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6778937" y="4555620"/>
            <a:ext cx="671972" cy="712968"/>
          </a:xfrm>
          <a:custGeom>
            <a:avLst/>
            <a:gdLst/>
            <a:ahLst/>
            <a:cxnLst/>
            <a:rect r="r" b="b" t="t" l="l"/>
            <a:pathLst>
              <a:path h="712968" w="671972">
                <a:moveTo>
                  <a:pt x="0" y="0"/>
                </a:moveTo>
                <a:lnTo>
                  <a:pt x="671973" y="0"/>
                </a:lnTo>
                <a:lnTo>
                  <a:pt x="671973" y="712968"/>
                </a:lnTo>
                <a:lnTo>
                  <a:pt x="0" y="71296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7472159" y="4560874"/>
            <a:ext cx="671972" cy="712968"/>
          </a:xfrm>
          <a:custGeom>
            <a:avLst/>
            <a:gdLst/>
            <a:ahLst/>
            <a:cxnLst/>
            <a:rect r="r" b="b" t="t" l="l"/>
            <a:pathLst>
              <a:path h="712968" w="671972">
                <a:moveTo>
                  <a:pt x="0" y="0"/>
                </a:moveTo>
                <a:lnTo>
                  <a:pt x="671972" y="0"/>
                </a:lnTo>
                <a:lnTo>
                  <a:pt x="671972" y="712968"/>
                </a:lnTo>
                <a:lnTo>
                  <a:pt x="0" y="7129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8163894" y="4560874"/>
            <a:ext cx="671972" cy="712968"/>
          </a:xfrm>
          <a:custGeom>
            <a:avLst/>
            <a:gdLst/>
            <a:ahLst/>
            <a:cxnLst/>
            <a:rect r="r" b="b" t="t" l="l"/>
            <a:pathLst>
              <a:path h="712968" w="671972">
                <a:moveTo>
                  <a:pt x="0" y="0"/>
                </a:moveTo>
                <a:lnTo>
                  <a:pt x="671972" y="0"/>
                </a:lnTo>
                <a:lnTo>
                  <a:pt x="671972" y="712968"/>
                </a:lnTo>
                <a:lnTo>
                  <a:pt x="0" y="71296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0">
            <a:off x="3254871" y="4206195"/>
            <a:ext cx="1310148" cy="1310148"/>
          </a:xfrm>
          <a:custGeom>
            <a:avLst/>
            <a:gdLst/>
            <a:ahLst/>
            <a:cxnLst/>
            <a:rect r="r" b="b" t="t" l="l"/>
            <a:pathLst>
              <a:path h="1310148" w="1310148">
                <a:moveTo>
                  <a:pt x="0" y="0"/>
                </a:moveTo>
                <a:lnTo>
                  <a:pt x="1310148" y="0"/>
                </a:lnTo>
                <a:lnTo>
                  <a:pt x="1310148" y="1310149"/>
                </a:lnTo>
                <a:lnTo>
                  <a:pt x="0" y="1310149"/>
                </a:lnTo>
                <a:lnTo>
                  <a:pt x="0" y="0"/>
                </a:lnTo>
                <a:close/>
              </a:path>
            </a:pathLst>
          </a:custGeom>
          <a:blipFill>
            <a:blip r:embed="rId12"/>
            <a:stretch>
              <a:fillRect l="0" t="0" r="0" b="0"/>
            </a:stretch>
          </a:blipFill>
        </p:spPr>
      </p:sp>
      <p:sp>
        <p:nvSpPr>
          <p:cNvPr name="Freeform 19" id="19"/>
          <p:cNvSpPr/>
          <p:nvPr/>
        </p:nvSpPr>
        <p:spPr>
          <a:xfrm flipH="false" flipV="false" rot="0">
            <a:off x="16283429" y="3754473"/>
            <a:ext cx="1536029" cy="2952902"/>
          </a:xfrm>
          <a:custGeom>
            <a:avLst/>
            <a:gdLst/>
            <a:ahLst/>
            <a:cxnLst/>
            <a:rect r="r" b="b" t="t" l="l"/>
            <a:pathLst>
              <a:path h="2952902" w="1536029">
                <a:moveTo>
                  <a:pt x="0" y="0"/>
                </a:moveTo>
                <a:lnTo>
                  <a:pt x="1536029" y="0"/>
                </a:lnTo>
                <a:lnTo>
                  <a:pt x="1536029" y="2952901"/>
                </a:lnTo>
                <a:lnTo>
                  <a:pt x="0" y="2952901"/>
                </a:lnTo>
                <a:lnTo>
                  <a:pt x="0" y="0"/>
                </a:lnTo>
                <a:close/>
              </a:path>
            </a:pathLst>
          </a:custGeom>
          <a:blipFill>
            <a:blip r:embed="rId13"/>
            <a:stretch>
              <a:fillRect l="-58027" t="-4924" r="-56268" b="-6547"/>
            </a:stretch>
          </a:blipFill>
        </p:spPr>
      </p:sp>
      <p:sp>
        <p:nvSpPr>
          <p:cNvPr name="Freeform 20" id="20"/>
          <p:cNvSpPr/>
          <p:nvPr/>
        </p:nvSpPr>
        <p:spPr>
          <a:xfrm flipH="false" flipV="false" rot="0">
            <a:off x="11738002" y="4041226"/>
            <a:ext cx="1704640" cy="1704640"/>
          </a:xfrm>
          <a:custGeom>
            <a:avLst/>
            <a:gdLst/>
            <a:ahLst/>
            <a:cxnLst/>
            <a:rect r="r" b="b" t="t" l="l"/>
            <a:pathLst>
              <a:path h="1704640" w="1704640">
                <a:moveTo>
                  <a:pt x="0" y="0"/>
                </a:moveTo>
                <a:lnTo>
                  <a:pt x="1704640" y="0"/>
                </a:lnTo>
                <a:lnTo>
                  <a:pt x="1704640" y="1704640"/>
                </a:lnTo>
                <a:lnTo>
                  <a:pt x="0" y="1704640"/>
                </a:lnTo>
                <a:lnTo>
                  <a:pt x="0" y="0"/>
                </a:lnTo>
                <a:close/>
              </a:path>
            </a:pathLst>
          </a:custGeom>
          <a:blipFill>
            <a:blip r:embed="rId14"/>
            <a:stretch>
              <a:fillRect l="0" t="0" r="0" b="0"/>
            </a:stretch>
          </a:blipFill>
        </p:spPr>
      </p:sp>
      <p:sp>
        <p:nvSpPr>
          <p:cNvPr name="TextBox 21" id="21"/>
          <p:cNvSpPr txBox="true"/>
          <p:nvPr/>
        </p:nvSpPr>
        <p:spPr>
          <a:xfrm rot="0">
            <a:off x="1028700" y="276242"/>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BIBLIOGRAFIA:</a:t>
            </a:r>
          </a:p>
        </p:txBody>
      </p:sp>
      <p:sp>
        <p:nvSpPr>
          <p:cNvPr name="TextBox 22" id="22"/>
          <p:cNvSpPr txBox="true"/>
          <p:nvPr/>
        </p:nvSpPr>
        <p:spPr>
          <a:xfrm rot="0">
            <a:off x="3871857" y="1846138"/>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ESSAS CABEÇAS</a:t>
            </a:r>
          </a:p>
        </p:txBody>
      </p:sp>
      <p:sp>
        <p:nvSpPr>
          <p:cNvPr name="TextBox 23" id="23"/>
          <p:cNvSpPr txBox="true"/>
          <p:nvPr/>
        </p:nvSpPr>
        <p:spPr>
          <a:xfrm rot="0">
            <a:off x="1100170" y="8505842"/>
            <a:ext cx="2081192" cy="1209674"/>
          </a:xfrm>
          <a:prstGeom prst="rect">
            <a:avLst/>
          </a:prstGeom>
        </p:spPr>
        <p:txBody>
          <a:bodyPr anchor="t" rtlCol="false" tIns="0" lIns="0" bIns="0" rIns="0">
            <a:spAutoFit/>
          </a:bodyPr>
          <a:lstStyle/>
          <a:p>
            <a:pPr algn="ctr">
              <a:lnSpc>
                <a:spcPts val="8400"/>
              </a:lnSpc>
            </a:pPr>
            <a:r>
              <a:rPr lang="en-US" sz="6000">
                <a:solidFill>
                  <a:srgbClr val="343434"/>
                </a:solidFill>
                <a:latin typeface="Cooper Hewitt"/>
                <a:ea typeface="Cooper Hewitt"/>
                <a:cs typeface="Cooper Hewitt"/>
                <a:sym typeface="Cooper Hewitt"/>
              </a:rPr>
              <a:t>CADO</a:t>
            </a:r>
          </a:p>
        </p:txBody>
      </p:sp>
      <p:sp>
        <p:nvSpPr>
          <p:cNvPr name="TextBox 24" id="24"/>
          <p:cNvSpPr txBox="true"/>
          <p:nvPr/>
        </p:nvSpPr>
        <p:spPr>
          <a:xfrm rot="0">
            <a:off x="5531709" y="8505842"/>
            <a:ext cx="2399207" cy="1209674"/>
          </a:xfrm>
          <a:prstGeom prst="rect">
            <a:avLst/>
          </a:prstGeom>
        </p:spPr>
        <p:txBody>
          <a:bodyPr anchor="t" rtlCol="false" tIns="0" lIns="0" bIns="0" rIns="0">
            <a:spAutoFit/>
          </a:bodyPr>
          <a:lstStyle/>
          <a:p>
            <a:pPr algn="ctr">
              <a:lnSpc>
                <a:spcPts val="8400"/>
              </a:lnSpc>
            </a:pPr>
            <a:r>
              <a:rPr lang="en-US" sz="6000">
                <a:solidFill>
                  <a:srgbClr val="343434"/>
                </a:solidFill>
                <a:latin typeface="Cooper Hewitt"/>
                <a:ea typeface="Cooper Hewitt"/>
                <a:cs typeface="Cooper Hewitt"/>
                <a:sym typeface="Cooper Hewitt"/>
              </a:rPr>
              <a:t>FININ</a:t>
            </a:r>
          </a:p>
        </p:txBody>
      </p:sp>
      <p:sp>
        <p:nvSpPr>
          <p:cNvPr name="TextBox 25" id="25"/>
          <p:cNvSpPr txBox="true"/>
          <p:nvPr/>
        </p:nvSpPr>
        <p:spPr>
          <a:xfrm rot="0">
            <a:off x="9337003" y="8505842"/>
            <a:ext cx="3214984" cy="1209674"/>
          </a:xfrm>
          <a:prstGeom prst="rect">
            <a:avLst/>
          </a:prstGeom>
        </p:spPr>
        <p:txBody>
          <a:bodyPr anchor="t" rtlCol="false" tIns="0" lIns="0" bIns="0" rIns="0">
            <a:spAutoFit/>
          </a:bodyPr>
          <a:lstStyle/>
          <a:p>
            <a:pPr algn="ctr">
              <a:lnSpc>
                <a:spcPts val="8400"/>
              </a:lnSpc>
            </a:pPr>
            <a:r>
              <a:rPr lang="en-US" sz="6000">
                <a:solidFill>
                  <a:srgbClr val="343434"/>
                </a:solidFill>
                <a:latin typeface="Cooper Hewitt"/>
                <a:ea typeface="Cooper Hewitt"/>
                <a:cs typeface="Cooper Hewitt"/>
                <a:sym typeface="Cooper Hewitt"/>
              </a:rPr>
              <a:t>RESEBBA</a:t>
            </a:r>
          </a:p>
        </p:txBody>
      </p:sp>
      <p:sp>
        <p:nvSpPr>
          <p:cNvPr name="TextBox 26" id="26"/>
          <p:cNvSpPr txBox="true"/>
          <p:nvPr/>
        </p:nvSpPr>
        <p:spPr>
          <a:xfrm rot="0">
            <a:off x="13620263" y="8505825"/>
            <a:ext cx="3214984" cy="1209674"/>
          </a:xfrm>
          <a:prstGeom prst="rect">
            <a:avLst/>
          </a:prstGeom>
        </p:spPr>
        <p:txBody>
          <a:bodyPr anchor="t" rtlCol="false" tIns="0" lIns="0" bIns="0" rIns="0">
            <a:spAutoFit/>
          </a:bodyPr>
          <a:lstStyle/>
          <a:p>
            <a:pPr algn="ctr">
              <a:lnSpc>
                <a:spcPts val="8400"/>
              </a:lnSpc>
            </a:pPr>
            <a:r>
              <a:rPr lang="en-US" sz="6000">
                <a:solidFill>
                  <a:srgbClr val="343434"/>
                </a:solidFill>
                <a:latin typeface="Cooper Hewitt"/>
                <a:ea typeface="Cooper Hewitt"/>
                <a:cs typeface="Cooper Hewitt"/>
                <a:sym typeface="Cooper Hewitt"/>
              </a:rPr>
              <a:t>NIEL</a:t>
            </a:r>
          </a:p>
        </p:txBody>
      </p:sp>
    </p:spTree>
  </p:cSld>
  <p:clrMapOvr>
    <a:masterClrMapping/>
  </p:clrMapOvr>
</p:sld>
</file>

<file path=ppt/slides/slide77.xml><?xml version="1.0" encoding="utf-8"?>
<p:sld xmlns:p="http://schemas.openxmlformats.org/presentationml/2006/main" xmlns:a="http://schemas.openxmlformats.org/drawingml/2006/main">
  <p:cSld>
    <p:bg>
      <p:bgPr>
        <a:solidFill>
          <a:srgbClr val="FFF5EC"/>
        </a:solidFill>
      </p:bgPr>
    </p:bg>
    <p:spTree>
      <p:nvGrpSpPr>
        <p:cNvPr id="1" name=""/>
        <p:cNvGrpSpPr/>
        <p:nvPr/>
      </p:nvGrpSpPr>
      <p:grpSpPr>
        <a:xfrm>
          <a:off x="0" y="0"/>
          <a:ext cx="0" cy="0"/>
          <a:chOff x="0" y="0"/>
          <a:chExt cx="0" cy="0"/>
        </a:xfrm>
      </p:grpSpPr>
      <p:sp>
        <p:nvSpPr>
          <p:cNvPr name="TextBox 2" id="2"/>
          <p:cNvSpPr txBox="true"/>
          <p:nvPr/>
        </p:nvSpPr>
        <p:spPr>
          <a:xfrm rot="0">
            <a:off x="1028700" y="276242"/>
            <a:ext cx="7072639" cy="1209641"/>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BIBLIOGRAFIA: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96784" y="-1023469"/>
            <a:ext cx="12094433" cy="9928763"/>
          </a:xfrm>
          <a:custGeom>
            <a:avLst/>
            <a:gdLst/>
            <a:ahLst/>
            <a:cxnLst/>
            <a:rect r="r" b="b" t="t" l="l"/>
            <a:pathLst>
              <a:path h="9928763" w="12094433">
                <a:moveTo>
                  <a:pt x="0" y="0"/>
                </a:moveTo>
                <a:lnTo>
                  <a:pt x="12094432" y="0"/>
                </a:lnTo>
                <a:lnTo>
                  <a:pt x="12094432" y="9928763"/>
                </a:lnTo>
                <a:lnTo>
                  <a:pt x="0" y="9928763"/>
                </a:lnTo>
                <a:lnTo>
                  <a:pt x="0" y="0"/>
                </a:lnTo>
                <a:close/>
              </a:path>
            </a:pathLst>
          </a:custGeom>
          <a:blipFill>
            <a:blip r:embed="rId4"/>
            <a:stretch>
              <a:fillRect l="0" t="0" r="0" b="0"/>
            </a:stretch>
          </a:blipFill>
        </p:spPr>
      </p:sp>
      <p:sp>
        <p:nvSpPr>
          <p:cNvPr name="Freeform 4" id="4"/>
          <p:cNvSpPr/>
          <p:nvPr/>
        </p:nvSpPr>
        <p:spPr>
          <a:xfrm flipH="false" flipV="false" rot="0">
            <a:off x="11842" y="9032638"/>
            <a:ext cx="18245266" cy="1254362"/>
          </a:xfrm>
          <a:custGeom>
            <a:avLst/>
            <a:gdLst/>
            <a:ahLst/>
            <a:cxnLst/>
            <a:rect r="r" b="b" t="t" l="l"/>
            <a:pathLst>
              <a:path h="1254362" w="18245266">
                <a:moveTo>
                  <a:pt x="0" y="0"/>
                </a:moveTo>
                <a:lnTo>
                  <a:pt x="18245266" y="0"/>
                </a:lnTo>
                <a:lnTo>
                  <a:pt x="18245266" y="1254362"/>
                </a:lnTo>
                <a:lnTo>
                  <a:pt x="0" y="1254362"/>
                </a:lnTo>
                <a:lnTo>
                  <a:pt x="0" y="0"/>
                </a:lnTo>
                <a:close/>
              </a:path>
            </a:pathLst>
          </a:custGeom>
          <a:blipFill>
            <a:blip r:embed="rId5"/>
            <a:stretch>
              <a:fillRect l="0" t="0" r="0" b="0"/>
            </a:stretch>
          </a:blipFill>
        </p:spPr>
      </p:sp>
      <p:sp>
        <p:nvSpPr>
          <p:cNvPr name="TextBox 5" id="5"/>
          <p:cNvSpPr txBox="true"/>
          <p:nvPr/>
        </p:nvSpPr>
        <p:spPr>
          <a:xfrm rot="0">
            <a:off x="16756431" y="876300"/>
            <a:ext cx="1005737" cy="273685"/>
          </a:xfrm>
          <a:prstGeom prst="rect">
            <a:avLst/>
          </a:prstGeom>
        </p:spPr>
        <p:txBody>
          <a:bodyPr anchor="t" rtlCol="false" tIns="0" lIns="0" bIns="0" rIns="0">
            <a:spAutoFit/>
          </a:bodyPr>
          <a:lstStyle/>
          <a:p>
            <a:pPr algn="r">
              <a:lnSpc>
                <a:spcPts val="2239"/>
              </a:lnSpc>
            </a:pPr>
            <a:r>
              <a:rPr lang="en-US" sz="1599" b="true">
                <a:solidFill>
                  <a:srgbClr val="000000"/>
                </a:solidFill>
                <a:latin typeface="DM Sans Bold"/>
                <a:ea typeface="DM Sans Bold"/>
                <a:cs typeface="DM Sans Bold"/>
                <a:sym typeface="DM Sans Bold"/>
              </a:rPr>
              <a:t>Page 07</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21444" y="-595741"/>
            <a:ext cx="12826062" cy="9635579"/>
          </a:xfrm>
          <a:custGeom>
            <a:avLst/>
            <a:gdLst/>
            <a:ahLst/>
            <a:cxnLst/>
            <a:rect r="r" b="b" t="t" l="l"/>
            <a:pathLst>
              <a:path h="9635579" w="12826062">
                <a:moveTo>
                  <a:pt x="0" y="0"/>
                </a:moveTo>
                <a:lnTo>
                  <a:pt x="12826062" y="0"/>
                </a:lnTo>
                <a:lnTo>
                  <a:pt x="12826062" y="9635579"/>
                </a:lnTo>
                <a:lnTo>
                  <a:pt x="0" y="9635579"/>
                </a:lnTo>
                <a:lnTo>
                  <a:pt x="0" y="0"/>
                </a:lnTo>
                <a:close/>
              </a:path>
            </a:pathLst>
          </a:custGeom>
          <a:blipFill>
            <a:blip r:embed="rId4"/>
            <a:stretch>
              <a:fillRect l="0" t="0" r="0" b="0"/>
            </a:stretch>
          </a:blipFill>
        </p:spPr>
      </p:sp>
      <p:sp>
        <p:nvSpPr>
          <p:cNvPr name="Freeform 4" id="4"/>
          <p:cNvSpPr/>
          <p:nvPr/>
        </p:nvSpPr>
        <p:spPr>
          <a:xfrm flipH="false" flipV="false" rot="0">
            <a:off x="-194041" y="8988034"/>
            <a:ext cx="19243937" cy="1298966"/>
          </a:xfrm>
          <a:custGeom>
            <a:avLst/>
            <a:gdLst/>
            <a:ahLst/>
            <a:cxnLst/>
            <a:rect r="r" b="b" t="t" l="l"/>
            <a:pathLst>
              <a:path h="1298966" w="19243937">
                <a:moveTo>
                  <a:pt x="0" y="0"/>
                </a:moveTo>
                <a:lnTo>
                  <a:pt x="19243937" y="0"/>
                </a:lnTo>
                <a:lnTo>
                  <a:pt x="19243937" y="1298966"/>
                </a:lnTo>
                <a:lnTo>
                  <a:pt x="0" y="1298966"/>
                </a:lnTo>
                <a:lnTo>
                  <a:pt x="0" y="0"/>
                </a:lnTo>
                <a:close/>
              </a:path>
            </a:pathLst>
          </a:custGeom>
          <a:blipFill>
            <a:blip r:embed="rId5"/>
            <a:stretch>
              <a:fillRect l="0" t="0" r="0" b="0"/>
            </a:stretch>
          </a:blipFill>
        </p:spPr>
      </p:sp>
      <p:sp>
        <p:nvSpPr>
          <p:cNvPr name="TextBox 5" id="5"/>
          <p:cNvSpPr txBox="true"/>
          <p:nvPr/>
        </p:nvSpPr>
        <p:spPr>
          <a:xfrm rot="0">
            <a:off x="16756431" y="876300"/>
            <a:ext cx="1005737" cy="273685"/>
          </a:xfrm>
          <a:prstGeom prst="rect">
            <a:avLst/>
          </a:prstGeom>
        </p:spPr>
        <p:txBody>
          <a:bodyPr anchor="t" rtlCol="false" tIns="0" lIns="0" bIns="0" rIns="0">
            <a:spAutoFit/>
          </a:bodyPr>
          <a:lstStyle/>
          <a:p>
            <a:pPr algn="r">
              <a:lnSpc>
                <a:spcPts val="2239"/>
              </a:lnSpc>
            </a:pPr>
            <a:r>
              <a:rPr lang="en-US" sz="1599" b="true">
                <a:solidFill>
                  <a:srgbClr val="000000"/>
                </a:solidFill>
                <a:latin typeface="DM Sans Bold"/>
                <a:ea typeface="DM Sans Bold"/>
                <a:cs typeface="DM Sans Bold"/>
                <a:sym typeface="DM Sans Bold"/>
              </a:rPr>
              <a:t>Page 08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DAGY1nqpZfA</dc:identifier>
  <dcterms:modified xsi:type="dcterms:W3CDTF">2011-08-01T06:04:30Z</dcterms:modified>
  <cp:revision>1</cp:revision>
  <dc:title>Pink and Purple Illustrative Computer Technology Presentation</dc:title>
</cp:coreProperties>
</file>